
<file path=[Content_Types].xml><?xml version="1.0" encoding="utf-8"?>
<Types xmlns="http://schemas.openxmlformats.org/package/2006/content-types">
  <Default Extension="png" ContentType="image/png"/>
  <Default Extension="jpeg" ContentType="image/jpeg"/>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notesSlides/notesSlide2.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3.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notesSlides/notesSlide4.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286" r:id="rId3"/>
    <p:sldId id="257" r:id="rId4"/>
    <p:sldId id="258" r:id="rId5"/>
    <p:sldId id="328" r:id="rId6"/>
    <p:sldId id="300" r:id="rId7"/>
    <p:sldId id="301" r:id="rId8"/>
    <p:sldId id="288" r:id="rId9"/>
    <p:sldId id="333" r:id="rId10"/>
    <p:sldId id="332" r:id="rId11"/>
    <p:sldId id="331" r:id="rId12"/>
    <p:sldId id="330" r:id="rId13"/>
    <p:sldId id="334" r:id="rId14"/>
    <p:sldId id="335" r:id="rId15"/>
    <p:sldId id="329" r:id="rId16"/>
    <p:sldId id="289" r:id="rId17"/>
    <p:sldId id="290" r:id="rId18"/>
    <p:sldId id="292" r:id="rId19"/>
    <p:sldId id="302" r:id="rId20"/>
    <p:sldId id="293" r:id="rId21"/>
    <p:sldId id="294" r:id="rId22"/>
    <p:sldId id="295" r:id="rId23"/>
    <p:sldId id="299" r:id="rId24"/>
    <p:sldId id="303" r:id="rId25"/>
    <p:sldId id="304" r:id="rId26"/>
    <p:sldId id="305" r:id="rId27"/>
    <p:sldId id="306" r:id="rId28"/>
    <p:sldId id="307" r:id="rId29"/>
    <p:sldId id="309" r:id="rId30"/>
    <p:sldId id="308" r:id="rId31"/>
    <p:sldId id="310" r:id="rId32"/>
    <p:sldId id="311" r:id="rId33"/>
    <p:sldId id="312" r:id="rId34"/>
    <p:sldId id="314" r:id="rId35"/>
    <p:sldId id="313" r:id="rId36"/>
    <p:sldId id="315" r:id="rId37"/>
    <p:sldId id="316" r:id="rId38"/>
    <p:sldId id="318" r:id="rId39"/>
    <p:sldId id="319" r:id="rId40"/>
    <p:sldId id="317" r:id="rId41"/>
    <p:sldId id="320" r:id="rId42"/>
    <p:sldId id="323" r:id="rId43"/>
    <p:sldId id="324" r:id="rId44"/>
    <p:sldId id="325" r:id="rId45"/>
    <p:sldId id="321" r:id="rId46"/>
    <p:sldId id="296" r:id="rId47"/>
    <p:sldId id="326" r:id="rId48"/>
    <p:sldId id="327" r:id="rId49"/>
    <p:sldId id="283" r:id="rId50"/>
    <p:sldId id="297"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1230" y="-96"/>
      </p:cViewPr>
      <p:guideLst>
        <p:guide orient="horz" pos="2160"/>
        <p:guide pos="2880"/>
      </p:guideLst>
    </p:cSldViewPr>
  </p:slideViewPr>
  <p:notesTextViewPr>
    <p:cViewPr>
      <p:scale>
        <a:sx n="1" d="1"/>
        <a:sy n="1" d="1"/>
      </p:scale>
      <p:origin x="0" y="0"/>
    </p:cViewPr>
  </p:notesTextViewPr>
  <p:sorterViewPr>
    <p:cViewPr>
      <p:scale>
        <a:sx n="100" d="100"/>
        <a:sy n="100" d="100"/>
      </p:scale>
      <p:origin x="0" y="1072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oleObject" Target="Book4"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oleObject" Target="file:///C:\Users\Dr%20Abel\Dropbox\Servicios%20Medicos%20Municipales\Obesidad\Menos%20Kilos%20Menos%20Pesos%20iniciale%20y%20finales.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13.xml.rels><?xml version="1.0" encoding="UTF-8" standalone="yes"?>
<Relationships xmlns="http://schemas.openxmlformats.org/package/2006/relationships"><Relationship Id="rId1" Type="http://schemas.openxmlformats.org/officeDocument/2006/relationships/oleObject" Target="file:///C:\Users\Javier\Documents\SERVICIOS%20MEDICOS\Suicidios%202015%202.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Javier\Documents\SERVICIOS%20MEDICOS\comparativa%20suicidios%2014%2015.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Javier\Documents\SERVICIOS%20MEDICOS\Suicidios%202015%202.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DIRECTORSMM\AppData\Local\Microsoft\Windows\Temporary%20Internet%20Files\Content.Outlook\1VVOOYVO\Estad&#237;stica%20autopsias.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Users\DIRECTORSMM\AppData\Local\Microsoft\Windows\Temporary%20Internet%20Files\Content.Outlook\1VVOOYVO\Estad&#237;stica%20autopsias.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C:\Users\Dr%20Abel\Dropbox\Servicios%20Medicos%20Municipales\Suicidios\Estad&#237;stica%20autopsias%20verbales%202015%20Ene-Jul.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C:\Users\Dr%20Abel\Dropbox\Servicios%20Medicos%20Municipales\Suicidios\Estad&#237;stica%20autopsias%20verbales%202015%20Ene-Jul.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oleObject" Target="file:///C:\Users\Dr%20Abel\Dropbox\Servicios%20Medicos%20Municipales\Suicidios\Estad&#237;stica%20autopsias%20verbales%202015%20Ene-Jul.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C:\Users\Dr%20Abel\Dropbox\Servicios%20Medicos%20Municipales\Suicidios\Estad&#237;stica%20autopsias%20verbales%202015%20Ene-Jul.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C:\Users\Dr%20Abel\Dropbox\Servicios%20Medicos%20Municipales\COMUPRA\ACCIDENTES%202014\Total%20accidentes%202014%20por%20nosotro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Dr%20Abel\Dropbox\Servicios%20Medicos%20Municipales\Obesidad\Menos%20Kilos%20Menos%20Pesos%20iniciale%20y%20finale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Dr%20Abel\Dropbox\Servicios%20Medicos%20Municipales\Obesidad\Menos%20Kilos%20Menos%20Pesos%20iniciale%20y%20finale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Dr%20Abel\Dropbox\Servicios%20Medicos%20Municipales\Obesidad\Menos%20Kilos%20Menos%20Pesos%20iniciale%20y%20finale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DIRECTORSMM\Dropbox\Servicios%20Medicos%20Municipales\Obesidad\Menos%20Kilos%20Menos%20Pesos%20iniciale%20y%20finale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Dr%20Abel\Dropbox\Servicios%20Medicos%20Municipales\Obesidad\Menos%20Kilos%20Menos%20Pesos%20iniciale%20y%20finales.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Dr%20Abel\Dropbox\Servicios%20Medicos%20Municipales\Obesidad\Menos%20Kilos%20Menos%20Pesos%20iniciale%20y%20finales.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Dr%20Abel\Dropbox\Servicios%20Medicos%20Municipales\Obesidad\Menos%20Kilos%20Menos%20Pesos%20iniciale%20y%20final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Lbls>
            <c:dLbl>
              <c:idx val="0"/>
              <c:layout>
                <c:manualLayout>
                  <c:x val="-0.19390555947830504"/>
                  <c:y val="-0.21625984052454225"/>
                </c:manualLayout>
              </c:layout>
              <c:showLegendKey val="0"/>
              <c:showVal val="1"/>
              <c:showCatName val="1"/>
              <c:showSerName val="0"/>
              <c:showPercent val="1"/>
              <c:showBubbleSize val="0"/>
            </c:dLbl>
            <c:dLbl>
              <c:idx val="1"/>
              <c:layout>
                <c:manualLayout>
                  <c:x val="0.17971643781039609"/>
                  <c:y val="0.15132699680542341"/>
                </c:manualLayout>
              </c:layout>
              <c:showLegendKey val="0"/>
              <c:showVal val="1"/>
              <c:showCatName val="1"/>
              <c:showSerName val="0"/>
              <c:showPercent val="1"/>
              <c:showBubbleSize val="0"/>
            </c:dLbl>
            <c:dLbl>
              <c:idx val="2"/>
              <c:delete val="1"/>
            </c:dLbl>
            <c:txPr>
              <a:bodyPr/>
              <a:lstStyle/>
              <a:p>
                <a:pPr>
                  <a:defRPr sz="1200" b="1"/>
                </a:pPr>
                <a:endParaRPr lang="en-US"/>
              </a:p>
            </c:txPr>
            <c:showLegendKey val="0"/>
            <c:showVal val="1"/>
            <c:showCatName val="1"/>
            <c:showSerName val="0"/>
            <c:showPercent val="1"/>
            <c:showBubbleSize val="0"/>
            <c:showLeaderLines val="1"/>
          </c:dLbls>
          <c:cat>
            <c:strRef>
              <c:f>Sheet1!$A$1:$A$3</c:f>
              <c:strCache>
                <c:ptCount val="2"/>
                <c:pt idx="0">
                  <c:v>HOMBRES</c:v>
                </c:pt>
                <c:pt idx="1">
                  <c:v>MUJERES</c:v>
                </c:pt>
              </c:strCache>
            </c:strRef>
          </c:cat>
          <c:val>
            <c:numRef>
              <c:f>Sheet1!$B$1:$B$3</c:f>
              <c:numCache>
                <c:formatCode>General</c:formatCode>
                <c:ptCount val="3"/>
                <c:pt idx="0">
                  <c:v>986</c:v>
                </c:pt>
                <c:pt idx="1">
                  <c:v>330</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Gráficos!$K$94</c:f>
              <c:strCache>
                <c:ptCount val="1"/>
                <c:pt idx="0">
                  <c:v>Hombres</c:v>
                </c:pt>
              </c:strCache>
            </c:strRef>
          </c:tx>
          <c:invertIfNegative val="0"/>
          <c:dLbls>
            <c:showLegendKey val="0"/>
            <c:showVal val="1"/>
            <c:showCatName val="0"/>
            <c:showSerName val="0"/>
            <c:showPercent val="0"/>
            <c:showBubbleSize val="0"/>
            <c:showLeaderLines val="0"/>
          </c:dLbls>
          <c:cat>
            <c:strRef>
              <c:f>Gráficos!$J$95:$J$100</c:f>
              <c:strCache>
                <c:ptCount val="6"/>
                <c:pt idx="0">
                  <c:v>HTA</c:v>
                </c:pt>
                <c:pt idx="1">
                  <c:v>DM</c:v>
                </c:pt>
                <c:pt idx="2">
                  <c:v>Intolerantes</c:v>
                </c:pt>
                <c:pt idx="3">
                  <c:v>Colesterol &gt;230</c:v>
                </c:pt>
                <c:pt idx="4">
                  <c:v>Colesterol (201-229)</c:v>
                </c:pt>
                <c:pt idx="5">
                  <c:v>TG</c:v>
                </c:pt>
              </c:strCache>
            </c:strRef>
          </c:cat>
          <c:val>
            <c:numRef>
              <c:f>Gráficos!$K$95:$K$100</c:f>
              <c:numCache>
                <c:formatCode>General</c:formatCode>
                <c:ptCount val="6"/>
                <c:pt idx="0">
                  <c:v>1</c:v>
                </c:pt>
                <c:pt idx="1">
                  <c:v>1</c:v>
                </c:pt>
                <c:pt idx="2">
                  <c:v>2</c:v>
                </c:pt>
                <c:pt idx="3">
                  <c:v>0</c:v>
                </c:pt>
                <c:pt idx="4">
                  <c:v>1</c:v>
                </c:pt>
                <c:pt idx="5">
                  <c:v>1</c:v>
                </c:pt>
              </c:numCache>
            </c:numRef>
          </c:val>
        </c:ser>
        <c:ser>
          <c:idx val="1"/>
          <c:order val="1"/>
          <c:tx>
            <c:strRef>
              <c:f>Gráficos!$L$94</c:f>
              <c:strCache>
                <c:ptCount val="1"/>
                <c:pt idx="0">
                  <c:v>Mujeres</c:v>
                </c:pt>
              </c:strCache>
            </c:strRef>
          </c:tx>
          <c:invertIfNegative val="0"/>
          <c:dLbls>
            <c:showLegendKey val="0"/>
            <c:showVal val="1"/>
            <c:showCatName val="0"/>
            <c:showSerName val="0"/>
            <c:showPercent val="0"/>
            <c:showBubbleSize val="0"/>
            <c:showLeaderLines val="0"/>
          </c:dLbls>
          <c:cat>
            <c:strRef>
              <c:f>Gráficos!$J$95:$J$100</c:f>
              <c:strCache>
                <c:ptCount val="6"/>
                <c:pt idx="0">
                  <c:v>HTA</c:v>
                </c:pt>
                <c:pt idx="1">
                  <c:v>DM</c:v>
                </c:pt>
                <c:pt idx="2">
                  <c:v>Intolerantes</c:v>
                </c:pt>
                <c:pt idx="3">
                  <c:v>Colesterol &gt;230</c:v>
                </c:pt>
                <c:pt idx="4">
                  <c:v>Colesterol (201-229)</c:v>
                </c:pt>
                <c:pt idx="5">
                  <c:v>TG</c:v>
                </c:pt>
              </c:strCache>
            </c:strRef>
          </c:cat>
          <c:val>
            <c:numRef>
              <c:f>Gráficos!$L$95:$L$100</c:f>
              <c:numCache>
                <c:formatCode>General</c:formatCode>
                <c:ptCount val="6"/>
                <c:pt idx="0">
                  <c:v>2</c:v>
                </c:pt>
                <c:pt idx="1">
                  <c:v>1</c:v>
                </c:pt>
                <c:pt idx="2">
                  <c:v>3</c:v>
                </c:pt>
                <c:pt idx="3">
                  <c:v>1</c:v>
                </c:pt>
                <c:pt idx="4">
                  <c:v>1</c:v>
                </c:pt>
                <c:pt idx="5">
                  <c:v>6</c:v>
                </c:pt>
              </c:numCache>
            </c:numRef>
          </c:val>
        </c:ser>
        <c:dLbls>
          <c:showLegendKey val="0"/>
          <c:showVal val="0"/>
          <c:showCatName val="0"/>
          <c:showSerName val="0"/>
          <c:showPercent val="0"/>
          <c:showBubbleSize val="0"/>
        </c:dLbls>
        <c:gapWidth val="150"/>
        <c:axId val="99473280"/>
        <c:axId val="99474816"/>
      </c:barChart>
      <c:catAx>
        <c:axId val="99473280"/>
        <c:scaling>
          <c:orientation val="minMax"/>
        </c:scaling>
        <c:delete val="0"/>
        <c:axPos val="b"/>
        <c:majorTickMark val="out"/>
        <c:minorTickMark val="none"/>
        <c:tickLblPos val="nextTo"/>
        <c:crossAx val="99474816"/>
        <c:crosses val="autoZero"/>
        <c:auto val="1"/>
        <c:lblAlgn val="ctr"/>
        <c:lblOffset val="100"/>
        <c:noMultiLvlLbl val="0"/>
      </c:catAx>
      <c:valAx>
        <c:axId val="99474816"/>
        <c:scaling>
          <c:orientation val="minMax"/>
        </c:scaling>
        <c:delete val="0"/>
        <c:axPos val="l"/>
        <c:majorGridlines/>
        <c:numFmt formatCode="General" sourceLinked="1"/>
        <c:majorTickMark val="out"/>
        <c:minorTickMark val="none"/>
        <c:tickLblPos val="nextTo"/>
        <c:crossAx val="99473280"/>
        <c:crosses val="autoZero"/>
        <c:crossBetween val="between"/>
      </c:valAx>
    </c:plotArea>
    <c:legend>
      <c:legendPos val="t"/>
      <c:overlay val="0"/>
    </c:legend>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strRef>
              <c:f>Comparativa!$A$4:$A$7</c:f>
              <c:strCache>
                <c:ptCount val="4"/>
                <c:pt idx="0">
                  <c:v>15-30</c:v>
                </c:pt>
                <c:pt idx="1">
                  <c:v>31-50</c:v>
                </c:pt>
                <c:pt idx="2">
                  <c:v>51-60</c:v>
                </c:pt>
                <c:pt idx="3">
                  <c:v>61-+</c:v>
                </c:pt>
              </c:strCache>
            </c:strRef>
          </c:cat>
          <c:val>
            <c:numRef>
              <c:f>Comparativa!$B$4:$B$7</c:f>
              <c:numCache>
                <c:formatCode>General</c:formatCode>
                <c:ptCount val="4"/>
                <c:pt idx="0">
                  <c:v>2</c:v>
                </c:pt>
                <c:pt idx="1">
                  <c:v>11</c:v>
                </c:pt>
                <c:pt idx="2">
                  <c:v>2</c:v>
                </c:pt>
                <c:pt idx="3">
                  <c:v>1</c:v>
                </c:pt>
              </c:numCache>
            </c:numRef>
          </c:val>
        </c:ser>
        <c:ser>
          <c:idx val="1"/>
          <c:order val="1"/>
          <c:spPr>
            <a:solidFill>
              <a:schemeClr val="accent2"/>
            </a:solidFill>
            <a:ln>
              <a:noFill/>
            </a:ln>
            <a:effectLst/>
          </c:spPr>
          <c:invertIfNegative val="0"/>
          <c:cat>
            <c:strRef>
              <c:f>Comparativa!$A$4:$A$7</c:f>
              <c:strCache>
                <c:ptCount val="4"/>
                <c:pt idx="0">
                  <c:v>15-30</c:v>
                </c:pt>
                <c:pt idx="1">
                  <c:v>31-50</c:v>
                </c:pt>
                <c:pt idx="2">
                  <c:v>51-60</c:v>
                </c:pt>
                <c:pt idx="3">
                  <c:v>61-+</c:v>
                </c:pt>
              </c:strCache>
            </c:strRef>
          </c:cat>
          <c:val>
            <c:numRef>
              <c:f>Comparativa!$C$4:$C$7</c:f>
              <c:numCache>
                <c:formatCode>General</c:formatCode>
                <c:ptCount val="4"/>
                <c:pt idx="0">
                  <c:v>2</c:v>
                </c:pt>
                <c:pt idx="1">
                  <c:v>6</c:v>
                </c:pt>
                <c:pt idx="2">
                  <c:v>1</c:v>
                </c:pt>
                <c:pt idx="3">
                  <c:v>2</c:v>
                </c:pt>
              </c:numCache>
            </c:numRef>
          </c:val>
        </c:ser>
        <c:dLbls>
          <c:showLegendKey val="0"/>
          <c:showVal val="0"/>
          <c:showCatName val="0"/>
          <c:showSerName val="0"/>
          <c:showPercent val="0"/>
          <c:showBubbleSize val="0"/>
        </c:dLbls>
        <c:gapWidth val="219"/>
        <c:overlap val="-27"/>
        <c:axId val="98588928"/>
        <c:axId val="98607104"/>
      </c:barChart>
      <c:catAx>
        <c:axId val="98588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8607104"/>
        <c:crosses val="autoZero"/>
        <c:auto val="1"/>
        <c:lblAlgn val="ctr"/>
        <c:lblOffset val="100"/>
        <c:noMultiLvlLbl val="0"/>
      </c:catAx>
      <c:valAx>
        <c:axId val="986071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85889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showLegendKey val="0"/>
            <c:showVal val="1"/>
            <c:showCatName val="0"/>
            <c:showSerName val="0"/>
            <c:showPercent val="0"/>
            <c:showBubbleSize val="0"/>
            <c:showLeaderLines val="0"/>
          </c:dLbls>
          <c:cat>
            <c:strRef>
              <c:f>Sheet1!$A$2:$A$5</c:f>
              <c:strCache>
                <c:ptCount val="1"/>
                <c:pt idx="0">
                  <c:v>Masculino</c:v>
                </c:pt>
              </c:strCache>
            </c:strRef>
          </c:cat>
          <c:val>
            <c:numRef>
              <c:f>Sheet1!$B$2:$B$5</c:f>
              <c:numCache>
                <c:formatCode>General</c:formatCode>
                <c:ptCount val="4"/>
                <c:pt idx="0">
                  <c:v>17</c:v>
                </c:pt>
              </c:numCache>
            </c:numRef>
          </c:val>
        </c:ser>
        <c:ser>
          <c:idx val="1"/>
          <c:order val="1"/>
          <c:tx>
            <c:strRef>
              <c:f>Sheet1!$C$1</c:f>
              <c:strCache>
                <c:ptCount val="1"/>
                <c:pt idx="0">
                  <c:v>Column2</c:v>
                </c:pt>
              </c:strCache>
            </c:strRef>
          </c:tx>
          <c:spPr>
            <a:solidFill>
              <a:schemeClr val="accent2"/>
            </a:solidFill>
            <a:ln>
              <a:noFill/>
            </a:ln>
            <a:effectLst/>
          </c:spPr>
          <c:invertIfNegative val="0"/>
          <c:cat>
            <c:strRef>
              <c:f>Sheet1!$A$2:$A$5</c:f>
              <c:strCache>
                <c:ptCount val="1"/>
                <c:pt idx="0">
                  <c:v>Masculino</c:v>
                </c:pt>
              </c:strCache>
            </c:strRef>
          </c:cat>
          <c:val>
            <c:numRef>
              <c:f>Sheet1!$C$2:$C$5</c:f>
              <c:numCache>
                <c:formatCode>General</c:formatCode>
                <c:ptCount val="4"/>
              </c:numCache>
            </c:numRef>
          </c:val>
        </c:ser>
        <c:ser>
          <c:idx val="2"/>
          <c:order val="2"/>
          <c:tx>
            <c:strRef>
              <c:f>Sheet1!$D$1</c:f>
              <c:strCache>
                <c:ptCount val="1"/>
                <c:pt idx="0">
                  <c:v>Column3</c:v>
                </c:pt>
              </c:strCache>
            </c:strRef>
          </c:tx>
          <c:spPr>
            <a:solidFill>
              <a:schemeClr val="accent3"/>
            </a:solidFill>
            <a:ln>
              <a:noFill/>
            </a:ln>
            <a:effectLst/>
          </c:spPr>
          <c:invertIfNegative val="0"/>
          <c:cat>
            <c:strRef>
              <c:f>Sheet1!$A$2:$A$5</c:f>
              <c:strCache>
                <c:ptCount val="1"/>
                <c:pt idx="0">
                  <c:v>Masculino</c:v>
                </c:pt>
              </c:strCache>
            </c:strRef>
          </c:cat>
          <c:val>
            <c:numRef>
              <c:f>Sheet1!$D$2:$D$5</c:f>
              <c:numCache>
                <c:formatCode>General</c:formatCode>
                <c:ptCount val="4"/>
              </c:numCache>
            </c:numRef>
          </c:val>
        </c:ser>
        <c:dLbls>
          <c:showLegendKey val="0"/>
          <c:showVal val="0"/>
          <c:showCatName val="0"/>
          <c:showSerName val="0"/>
          <c:showPercent val="0"/>
          <c:showBubbleSize val="0"/>
        </c:dLbls>
        <c:gapWidth val="0"/>
        <c:axId val="98634752"/>
        <c:axId val="98636544"/>
      </c:barChart>
      <c:catAx>
        <c:axId val="98634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8636544"/>
        <c:crosses val="autoZero"/>
        <c:auto val="1"/>
        <c:lblAlgn val="ctr"/>
        <c:lblOffset val="100"/>
        <c:noMultiLvlLbl val="0"/>
      </c:catAx>
      <c:valAx>
        <c:axId val="98636544"/>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86347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accent2">
                  <a:lumMod val="60000"/>
                  <a:lumOff val="40000"/>
                </a:schemeClr>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Hoja2!$A$19:$A$20</c:f>
              <c:strCache>
                <c:ptCount val="2"/>
                <c:pt idx="0">
                  <c:v>Masculino</c:v>
                </c:pt>
                <c:pt idx="1">
                  <c:v>Femenino</c:v>
                </c:pt>
              </c:strCache>
            </c:strRef>
          </c:cat>
          <c:val>
            <c:numRef>
              <c:f>Hoja2!$B$19:$B$20</c:f>
              <c:numCache>
                <c:formatCode>General</c:formatCode>
                <c:ptCount val="2"/>
                <c:pt idx="0">
                  <c:v>8</c:v>
                </c:pt>
                <c:pt idx="1">
                  <c:v>3</c:v>
                </c:pt>
              </c:numCache>
            </c:numRef>
          </c:val>
        </c:ser>
        <c:dLbls>
          <c:showLegendKey val="0"/>
          <c:showVal val="1"/>
          <c:showCatName val="0"/>
          <c:showSerName val="0"/>
          <c:showPercent val="0"/>
          <c:showBubbleSize val="0"/>
        </c:dLbls>
        <c:gapWidth val="219"/>
        <c:overlap val="-27"/>
        <c:axId val="98645120"/>
        <c:axId val="98646272"/>
      </c:barChart>
      <c:catAx>
        <c:axId val="98645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8646272"/>
        <c:crosses val="autoZero"/>
        <c:auto val="1"/>
        <c:lblAlgn val="ctr"/>
        <c:lblOffset val="100"/>
        <c:noMultiLvlLbl val="0"/>
      </c:catAx>
      <c:valAx>
        <c:axId val="98646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86451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howLegendKey val="0"/>
            <c:showVal val="1"/>
            <c:showCatName val="0"/>
            <c:showSerName val="0"/>
            <c:showPercent val="0"/>
            <c:showBubbleSize val="0"/>
            <c:showLeaderLines val="0"/>
          </c:dLbls>
          <c:cat>
            <c:strRef>
              <c:f>Hoja2!$B$2:$B$8</c:f>
              <c:strCache>
                <c:ptCount val="7"/>
                <c:pt idx="0">
                  <c:v>Enero</c:v>
                </c:pt>
                <c:pt idx="1">
                  <c:v>Febrero</c:v>
                </c:pt>
                <c:pt idx="2">
                  <c:v>Marzo</c:v>
                </c:pt>
                <c:pt idx="3">
                  <c:v>Abril</c:v>
                </c:pt>
                <c:pt idx="4">
                  <c:v>Mayo</c:v>
                </c:pt>
                <c:pt idx="5">
                  <c:v>Junio</c:v>
                </c:pt>
                <c:pt idx="6">
                  <c:v>Julio</c:v>
                </c:pt>
              </c:strCache>
            </c:strRef>
          </c:cat>
          <c:val>
            <c:numRef>
              <c:f>Hoja2!$C$2:$C$8</c:f>
              <c:numCache>
                <c:formatCode>General</c:formatCode>
                <c:ptCount val="7"/>
                <c:pt idx="0">
                  <c:v>6</c:v>
                </c:pt>
                <c:pt idx="1">
                  <c:v>3</c:v>
                </c:pt>
                <c:pt idx="2">
                  <c:v>1</c:v>
                </c:pt>
                <c:pt idx="3">
                  <c:v>3</c:v>
                </c:pt>
                <c:pt idx="4">
                  <c:v>2</c:v>
                </c:pt>
                <c:pt idx="5">
                  <c:v>1</c:v>
                </c:pt>
                <c:pt idx="6">
                  <c:v>1</c:v>
                </c:pt>
              </c:numCache>
            </c:numRef>
          </c:val>
        </c:ser>
        <c:ser>
          <c:idx val="1"/>
          <c:order val="1"/>
          <c:spPr>
            <a:solidFill>
              <a:schemeClr val="accent2"/>
            </a:solidFill>
            <a:ln>
              <a:noFill/>
            </a:ln>
            <a:effectLst/>
          </c:spPr>
          <c:invertIfNegative val="0"/>
          <c:dLbls>
            <c:showLegendKey val="0"/>
            <c:showVal val="1"/>
            <c:showCatName val="0"/>
            <c:showSerName val="0"/>
            <c:showPercent val="0"/>
            <c:showBubbleSize val="0"/>
            <c:showLeaderLines val="0"/>
          </c:dLbls>
          <c:cat>
            <c:strRef>
              <c:f>Hoja2!$B$2:$B$8</c:f>
              <c:strCache>
                <c:ptCount val="7"/>
                <c:pt idx="0">
                  <c:v>Enero</c:v>
                </c:pt>
                <c:pt idx="1">
                  <c:v>Febrero</c:v>
                </c:pt>
                <c:pt idx="2">
                  <c:v>Marzo</c:v>
                </c:pt>
                <c:pt idx="3">
                  <c:v>Abril</c:v>
                </c:pt>
                <c:pt idx="4">
                  <c:v>Mayo</c:v>
                </c:pt>
                <c:pt idx="5">
                  <c:v>Junio</c:v>
                </c:pt>
                <c:pt idx="6">
                  <c:v>Julio</c:v>
                </c:pt>
              </c:strCache>
            </c:strRef>
          </c:cat>
          <c:val>
            <c:numRef>
              <c:f>Hoja2!$D$2:$D$8</c:f>
              <c:numCache>
                <c:formatCode>General</c:formatCode>
                <c:ptCount val="7"/>
                <c:pt idx="0">
                  <c:v>1</c:v>
                </c:pt>
                <c:pt idx="1">
                  <c:v>2</c:v>
                </c:pt>
                <c:pt idx="2">
                  <c:v>2</c:v>
                </c:pt>
                <c:pt idx="3">
                  <c:v>0</c:v>
                </c:pt>
                <c:pt idx="4">
                  <c:v>2</c:v>
                </c:pt>
                <c:pt idx="5">
                  <c:v>1</c:v>
                </c:pt>
                <c:pt idx="6">
                  <c:v>3</c:v>
                </c:pt>
              </c:numCache>
            </c:numRef>
          </c:val>
        </c:ser>
        <c:dLbls>
          <c:showLegendKey val="0"/>
          <c:showVal val="0"/>
          <c:showCatName val="0"/>
          <c:showSerName val="0"/>
          <c:showPercent val="0"/>
          <c:showBubbleSize val="0"/>
        </c:dLbls>
        <c:gapWidth val="219"/>
        <c:overlap val="-27"/>
        <c:axId val="99581952"/>
        <c:axId val="99583488"/>
      </c:barChart>
      <c:catAx>
        <c:axId val="99581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583488"/>
        <c:crosses val="autoZero"/>
        <c:auto val="1"/>
        <c:lblAlgn val="ctr"/>
        <c:lblOffset val="100"/>
        <c:noMultiLvlLbl val="0"/>
      </c:catAx>
      <c:valAx>
        <c:axId val="995834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5819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Hoja2!$A$22:$A$26</c:f>
              <c:strCache>
                <c:ptCount val="5"/>
                <c:pt idx="0">
                  <c:v>Farmacodependencia</c:v>
                </c:pt>
                <c:pt idx="1">
                  <c:v>Enfermedad terminal</c:v>
                </c:pt>
                <c:pt idx="2">
                  <c:v>Se desconoce</c:v>
                </c:pt>
                <c:pt idx="3">
                  <c:v>Problemas económicos</c:v>
                </c:pt>
                <c:pt idx="4">
                  <c:v>Depresión</c:v>
                </c:pt>
              </c:strCache>
            </c:strRef>
          </c:cat>
          <c:val>
            <c:numRef>
              <c:f>Hoja2!$B$22:$B$26</c:f>
              <c:numCache>
                <c:formatCode>General</c:formatCode>
                <c:ptCount val="5"/>
                <c:pt idx="0">
                  <c:v>5</c:v>
                </c:pt>
                <c:pt idx="1">
                  <c:v>1</c:v>
                </c:pt>
                <c:pt idx="2">
                  <c:v>2</c:v>
                </c:pt>
                <c:pt idx="3">
                  <c:v>1</c:v>
                </c:pt>
                <c:pt idx="4">
                  <c:v>2</c:v>
                </c:pt>
              </c:numCache>
            </c:numRef>
          </c:val>
        </c:ser>
        <c:dLbls>
          <c:showLegendKey val="0"/>
          <c:showVal val="0"/>
          <c:showCatName val="0"/>
          <c:showSerName val="0"/>
          <c:showPercent val="1"/>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(INFORMACION!$H$226,INFORMACION!$H$229,INFORMACION!$H$231)</c:f>
              <c:strCache>
                <c:ptCount val="3"/>
                <c:pt idx="0">
                  <c:v>Explosivo/colérico</c:v>
                </c:pt>
                <c:pt idx="1">
                  <c:v>Perfeccionista</c:v>
                </c:pt>
                <c:pt idx="2">
                  <c:v>Desinteresado/apático</c:v>
                </c:pt>
              </c:strCache>
              <c:extLst>
                <c:ext xmlns:c15="http://schemas.microsoft.com/office/drawing/2012/chart" uri="{02D57815-91ED-43cb-92C2-25804820EDAC}">
                  <c15:fullRef>
                    <c15:sqref>INFORMACION!$H$226:$H$231</c15:sqref>
                  </c15:fullRef>
                </c:ext>
              </c:extLst>
            </c:strRef>
          </c:cat>
          <c:val>
            <c:numRef>
              <c:f>(INFORMACION!$I$226,INFORMACION!$I$229,INFORMACION!$I$231)</c:f>
              <c:numCache>
                <c:formatCode>General</c:formatCode>
                <c:ptCount val="3"/>
                <c:pt idx="0">
                  <c:v>2</c:v>
                </c:pt>
                <c:pt idx="1">
                  <c:v>3</c:v>
                </c:pt>
                <c:pt idx="2">
                  <c:v>1</c:v>
                </c:pt>
              </c:numCache>
              <c:extLst>
                <c:ext xmlns:c15="http://schemas.microsoft.com/office/drawing/2012/chart" uri="{02D57815-91ED-43cb-92C2-25804820EDAC}">
                  <c15:fullRef>
                    <c15:sqref>INFORMACION!$I$226:$I$231</c15:sqref>
                  </c15:fullRef>
                </c:ext>
              </c:extLst>
            </c:numRef>
          </c:val>
          <c:extLst>
            <c:ext xmlns:c15="http://schemas.microsoft.com/office/drawing/2012/chart" uri="{02D57815-91ED-43cb-92C2-25804820EDAC}">
              <c15:categoryFilterExceptions/>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(INFORMACION!$K$224:$K$227,INFORMACION!$K$233)</c:f>
              <c:strCache>
                <c:ptCount val="5"/>
                <c:pt idx="0">
                  <c:v>Alegre</c:v>
                </c:pt>
                <c:pt idx="1">
                  <c:v>Sereno</c:v>
                </c:pt>
                <c:pt idx="2">
                  <c:v>Triste</c:v>
                </c:pt>
                <c:pt idx="3">
                  <c:v>Enojado</c:v>
                </c:pt>
                <c:pt idx="4">
                  <c:v>Angustiado</c:v>
                </c:pt>
              </c:strCache>
              <c:extLst>
                <c:ext xmlns:c15="http://schemas.microsoft.com/office/drawing/2012/chart" uri="{02D57815-91ED-43cb-92C2-25804820EDAC}">
                  <c15:fullRef>
                    <c15:sqref>INFORMACION!$K$224:$K$233</c15:sqref>
                  </c15:fullRef>
                </c:ext>
              </c:extLst>
            </c:strRef>
          </c:cat>
          <c:val>
            <c:numRef>
              <c:f>(INFORMACION!$L$224:$L$227,INFORMACION!$L$233)</c:f>
              <c:numCache>
                <c:formatCode>General</c:formatCode>
                <c:ptCount val="5"/>
                <c:pt idx="0">
                  <c:v>3</c:v>
                </c:pt>
                <c:pt idx="1">
                  <c:v>0</c:v>
                </c:pt>
                <c:pt idx="2">
                  <c:v>1</c:v>
                </c:pt>
                <c:pt idx="3">
                  <c:v>1</c:v>
                </c:pt>
                <c:pt idx="4">
                  <c:v>1</c:v>
                </c:pt>
              </c:numCache>
              <c:extLst>
                <c:ext xmlns:c15="http://schemas.microsoft.com/office/drawing/2012/chart" uri="{02D57815-91ED-43cb-92C2-25804820EDAC}">
                  <c15:fullRef>
                    <c15:sqref>INFORMACION!$L$224:$L$233</c15:sqref>
                  </c15:fullRef>
                </c:ext>
              </c:extLst>
            </c:numRef>
          </c:val>
          <c:extLst>
            <c:ext xmlns:c15="http://schemas.microsoft.com/office/drawing/2012/chart" uri="{02D57815-91ED-43cb-92C2-25804820EDAC}">
              <c15:categoryFilterExceptions/>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MX"/>
              <a:t>COMPARTÍA EL HOGAR</a:t>
            </a:r>
          </a:p>
        </c:rich>
      </c:tx>
      <c:layout/>
      <c:overlay val="0"/>
      <c:spPr>
        <a:noFill/>
        <a:ln>
          <a:noFill/>
        </a:ln>
        <a:effectLst/>
      </c:spPr>
    </c:title>
    <c:autoTitleDeleted val="0"/>
    <c:plotArea>
      <c:layout/>
      <c:doughnut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INFORMACION!$E$31:$E$33</c:f>
              <c:strCache>
                <c:ptCount val="3"/>
                <c:pt idx="0">
                  <c:v>Vivía solo</c:v>
                </c:pt>
                <c:pt idx="1">
                  <c:v>Fam. Nuclear (pareja, hijos)</c:v>
                </c:pt>
                <c:pt idx="2">
                  <c:v>Fam. De origen (padres, hnos.)</c:v>
                </c:pt>
              </c:strCache>
            </c:strRef>
          </c:cat>
          <c:val>
            <c:numRef>
              <c:f>INFORMACION!$F$31:$F$33</c:f>
              <c:numCache>
                <c:formatCode>General</c:formatCode>
                <c:ptCount val="3"/>
                <c:pt idx="0">
                  <c:v>2</c:v>
                </c:pt>
                <c:pt idx="1">
                  <c:v>3</c:v>
                </c:pt>
                <c:pt idx="2">
                  <c:v>1</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MX"/>
              <a:t>LUGAR DEL SUICIDIO</a:t>
            </a:r>
          </a:p>
        </c:rich>
      </c:tx>
      <c:layout/>
      <c:overlay val="0"/>
      <c:spPr>
        <a:noFill/>
        <a:ln>
          <a:noFill/>
        </a:ln>
        <a:effectLst/>
      </c:spPr>
    </c:title>
    <c:autoTitleDeleted val="0"/>
    <c:plotArea>
      <c:layout/>
      <c:doughnut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INFORMACION!$H$86:$H$87</c:f>
              <c:strCache>
                <c:ptCount val="2"/>
                <c:pt idx="0">
                  <c:v>Casa</c:v>
                </c:pt>
                <c:pt idx="1">
                  <c:v>Trabajo</c:v>
                </c:pt>
              </c:strCache>
            </c:strRef>
          </c:cat>
          <c:val>
            <c:numRef>
              <c:f>INFORMACION!$I$86:$I$87</c:f>
              <c:numCache>
                <c:formatCode>General</c:formatCode>
                <c:ptCount val="2"/>
                <c:pt idx="0">
                  <c:v>5</c:v>
                </c:pt>
                <c:pt idx="1">
                  <c:v>1</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IMC &gt; 24.9                                                                                                          	</a:t>
            </a:r>
            <a:endParaRPr lang="en-US" dirty="0"/>
          </a:p>
        </c:rich>
      </c:tx>
      <c:layout>
        <c:manualLayout>
          <c:xMode val="edge"/>
          <c:yMode val="edge"/>
          <c:x val="0.2915742125984252"/>
          <c:y val="3.2270191200305602E-2"/>
        </c:manualLayout>
      </c:layout>
      <c:overlay val="0"/>
    </c:title>
    <c:autoTitleDeleted val="0"/>
    <c:plotArea>
      <c:layout>
        <c:manualLayout>
          <c:layoutTarget val="inner"/>
          <c:xMode val="edge"/>
          <c:yMode val="edge"/>
          <c:x val="3.6881743948673149E-2"/>
          <c:y val="0.13589085902823334"/>
          <c:w val="0.39951212695635296"/>
          <c:h val="0.72643656167759219"/>
        </c:manualLayout>
      </c:layout>
      <c:pieChart>
        <c:varyColors val="1"/>
        <c:ser>
          <c:idx val="0"/>
          <c:order val="0"/>
          <c:tx>
            <c:strRef>
              <c:f>Sheet1!$B$1</c:f>
              <c:strCache>
                <c:ptCount val="1"/>
                <c:pt idx="0">
                  <c:v>IMC 9461</c:v>
                </c:pt>
              </c:strCache>
            </c:strRef>
          </c:tx>
          <c:dLbls>
            <c:dLbl>
              <c:idx val="2"/>
              <c:delete val="1"/>
            </c:dLbl>
            <c:dLbl>
              <c:idx val="3"/>
              <c:delete val="1"/>
            </c:dLbl>
            <c:showLegendKey val="0"/>
            <c:showVal val="1"/>
            <c:showCatName val="1"/>
            <c:showSerName val="0"/>
            <c:showPercent val="1"/>
            <c:showBubbleSize val="0"/>
            <c:showLeaderLines val="1"/>
          </c:dLbls>
          <c:cat>
            <c:strRef>
              <c:f>Sheet1!$A$2:$A$5</c:f>
              <c:strCache>
                <c:ptCount val="2"/>
                <c:pt idx="0">
                  <c:v>HOMBRES</c:v>
                </c:pt>
                <c:pt idx="1">
                  <c:v>MUJERES</c:v>
                </c:pt>
              </c:strCache>
            </c:strRef>
          </c:cat>
          <c:val>
            <c:numRef>
              <c:f>Sheet1!$B$2:$B$5</c:f>
              <c:numCache>
                <c:formatCode>General</c:formatCode>
                <c:ptCount val="4"/>
                <c:pt idx="0">
                  <c:v>2802</c:v>
                </c:pt>
                <c:pt idx="1">
                  <c:v>3912</c:v>
                </c:pt>
              </c:numCache>
            </c:numRef>
          </c:val>
        </c:ser>
        <c:dLbls>
          <c:showLegendKey val="0"/>
          <c:showVal val="0"/>
          <c:showCatName val="0"/>
          <c:showSerName val="0"/>
          <c:showPercent val="0"/>
          <c:showBubbleSize val="0"/>
          <c:showLeaderLines val="1"/>
        </c:dLbls>
        <c:firstSliceAng val="0"/>
      </c:pieChart>
      <c:spPr>
        <a:noFill/>
        <a:ln w="14108">
          <a:noFill/>
        </a:ln>
      </c:spPr>
    </c:plotArea>
    <c:plotVisOnly val="1"/>
    <c:dispBlanksAs val="zero"/>
    <c:showDLblsOverMax val="0"/>
  </c:chart>
  <c:txPr>
    <a:bodyPr/>
    <a:lstStyle/>
    <a:p>
      <a:pPr>
        <a:defRPr sz="10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MX"/>
              <a:t>MOMENTO DEL DÍA</a:t>
            </a:r>
          </a:p>
        </c:rich>
      </c:tx>
      <c:layout/>
      <c:overlay val="0"/>
      <c:spPr>
        <a:noFill/>
        <a:ln>
          <a:noFill/>
        </a:ln>
        <a:effectLst/>
      </c:spPr>
    </c:title>
    <c:autoTitleDeleted val="0"/>
    <c:plotArea>
      <c:layout/>
      <c:doughnut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INFORMACION!$B$101:$B$103</c:f>
              <c:strCache>
                <c:ptCount val="3"/>
                <c:pt idx="0">
                  <c:v>Mañana</c:v>
                </c:pt>
                <c:pt idx="1">
                  <c:v>Tarde</c:v>
                </c:pt>
                <c:pt idx="2">
                  <c:v>Noche</c:v>
                </c:pt>
              </c:strCache>
            </c:strRef>
          </c:cat>
          <c:val>
            <c:numRef>
              <c:f>INFORMACION!$C$101:$C$103</c:f>
              <c:numCache>
                <c:formatCode>General</c:formatCode>
                <c:ptCount val="3"/>
                <c:pt idx="0">
                  <c:v>4</c:v>
                </c:pt>
                <c:pt idx="1">
                  <c:v>1</c:v>
                </c:pt>
                <c:pt idx="2">
                  <c:v>1</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MX"/>
              <a:t>SEÑALES</a:t>
            </a:r>
          </a:p>
        </c:rich>
      </c:tx>
      <c:layout/>
      <c:overlay val="0"/>
      <c:spPr>
        <a:noFill/>
        <a:ln>
          <a:noFill/>
        </a:ln>
        <a:effectLst/>
      </c:spPr>
    </c:title>
    <c:autoTitleDeleted val="0"/>
    <c:plotArea>
      <c:layout/>
      <c:doughnut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(INFORMACION!$E$86,INFORMACION!$E$94:$E$95,INFORMACION!$E$98)</c:f>
              <c:strCache>
                <c:ptCount val="4"/>
                <c:pt idx="0">
                  <c:v>No mostró ninguno</c:v>
                </c:pt>
                <c:pt idx="1">
                  <c:v>Abusó de alcohol o drogas</c:v>
                </c:pt>
                <c:pt idx="2">
                  <c:v>Perdió interés por actividades</c:v>
                </c:pt>
                <c:pt idx="3">
                  <c:v>Se ignora</c:v>
                </c:pt>
              </c:strCache>
              <c:extLst>
                <c:ext xmlns:c15="http://schemas.microsoft.com/office/drawing/2012/chart" uri="{02D57815-91ED-43cb-92C2-25804820EDAC}">
                  <c15:fullRef>
                    <c15:sqref>INFORMACION!$E$86:$E$98</c15:sqref>
                  </c15:fullRef>
                </c:ext>
              </c:extLst>
            </c:strRef>
          </c:cat>
          <c:val>
            <c:numRef>
              <c:f>(INFORMACION!$F$86,INFORMACION!$F$94:$F$95,INFORMACION!$F$98)</c:f>
              <c:numCache>
                <c:formatCode>General</c:formatCode>
                <c:ptCount val="4"/>
                <c:pt idx="0">
                  <c:v>2</c:v>
                </c:pt>
                <c:pt idx="1">
                  <c:v>1</c:v>
                </c:pt>
                <c:pt idx="2">
                  <c:v>2</c:v>
                </c:pt>
                <c:pt idx="3">
                  <c:v>1</c:v>
                </c:pt>
              </c:numCache>
              <c:extLst>
                <c:ext xmlns:c15="http://schemas.microsoft.com/office/drawing/2012/chart" uri="{02D57815-91ED-43cb-92C2-25804820EDAC}">
                  <c15:fullRef>
                    <c15:sqref>INFORMACION!$F$86:$F$98</c15:sqref>
                  </c15:fullRef>
                </c:ext>
              </c:extLst>
            </c:numRef>
          </c:val>
          <c:extLst>
            <c:ext xmlns:c15="http://schemas.microsoft.com/office/drawing/2012/chart" uri="{02D57815-91ED-43cb-92C2-25804820EDAC}">
              <c15:categoryFilterExceptions/>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Lbls>
            <c:txPr>
              <a:bodyPr/>
              <a:lstStyle/>
              <a:p>
                <a:pPr>
                  <a:defRPr sz="1800" b="1"/>
                </a:pPr>
                <a:endParaRPr lang="en-US"/>
              </a:p>
            </c:txPr>
            <c:showLegendKey val="0"/>
            <c:showVal val="1"/>
            <c:showCatName val="0"/>
            <c:showSerName val="0"/>
            <c:showPercent val="1"/>
            <c:showBubbleSize val="0"/>
            <c:showLeaderLines val="1"/>
          </c:dLbls>
          <c:cat>
            <c:strRef>
              <c:f>Sheet1!$E$1:$I$1</c:f>
              <c:strCache>
                <c:ptCount val="5"/>
                <c:pt idx="0">
                  <c:v>Placas Mexicanas</c:v>
                </c:pt>
                <c:pt idx="1">
                  <c:v>Americanas</c:v>
                </c:pt>
                <c:pt idx="2">
                  <c:v>Otras</c:v>
                </c:pt>
                <c:pt idx="3">
                  <c:v>Sin placas</c:v>
                </c:pt>
                <c:pt idx="4">
                  <c:v>Fuga</c:v>
                </c:pt>
              </c:strCache>
            </c:strRef>
          </c:cat>
          <c:val>
            <c:numRef>
              <c:f>Sheet1!$E$2:$I$2</c:f>
              <c:numCache>
                <c:formatCode>General</c:formatCode>
                <c:ptCount val="5"/>
                <c:pt idx="0">
                  <c:v>392</c:v>
                </c:pt>
                <c:pt idx="1">
                  <c:v>381</c:v>
                </c:pt>
                <c:pt idx="2">
                  <c:v>96</c:v>
                </c:pt>
                <c:pt idx="3">
                  <c:v>128</c:v>
                </c:pt>
                <c:pt idx="4">
                  <c:v>60</c:v>
                </c:pt>
              </c:numCache>
            </c:numRef>
          </c:val>
        </c:ser>
        <c:dLbls>
          <c:showLegendKey val="0"/>
          <c:showVal val="0"/>
          <c:showCatName val="0"/>
          <c:showSerName val="0"/>
          <c:showPercent val="0"/>
          <c:showBubbleSize val="0"/>
          <c:showLeaderLines val="1"/>
        </c:dLbls>
        <c:firstSliceAng val="0"/>
      </c:pieChart>
    </c:plotArea>
    <c:legend>
      <c:legendPos val="b"/>
      <c:layout/>
      <c:overlay val="0"/>
      <c:txPr>
        <a:bodyPr/>
        <a:lstStyle/>
        <a:p>
          <a:pPr>
            <a:defRPr sz="1800"/>
          </a:pPr>
          <a:endParaRPr lang="en-US"/>
        </a:p>
      </c:txPr>
    </c:legend>
    <c:plotVisOnly val="1"/>
    <c:dispBlanksAs val="zero"/>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dirty="0"/>
              <a:t>INICIARON 49 </a:t>
            </a:r>
            <a:r>
              <a:rPr lang="es-ES" dirty="0" smtClean="0"/>
              <a:t>(18-69)</a:t>
            </a:r>
            <a:endParaRPr lang="es-ES" dirty="0"/>
          </a:p>
        </c:rich>
      </c:tx>
      <c:overlay val="0"/>
    </c:title>
    <c:autoTitleDeleted val="0"/>
    <c:plotArea>
      <c:layout/>
      <c:pieChart>
        <c:varyColors val="1"/>
        <c:ser>
          <c:idx val="0"/>
          <c:order val="0"/>
          <c:tx>
            <c:strRef>
              <c:f>Gráficos!$B$1</c:f>
              <c:strCache>
                <c:ptCount val="1"/>
                <c:pt idx="0">
                  <c:v>INICIARON 49 PARTICIPANTES (18-69 años)</c:v>
                </c:pt>
              </c:strCache>
            </c:strRef>
          </c:tx>
          <c:dLbls>
            <c:txPr>
              <a:bodyPr/>
              <a:lstStyle/>
              <a:p>
                <a:pPr>
                  <a:defRPr sz="1600" b="1"/>
                </a:pPr>
                <a:endParaRPr lang="en-US"/>
              </a:p>
            </c:txPr>
            <c:showLegendKey val="0"/>
            <c:showVal val="1"/>
            <c:showCatName val="0"/>
            <c:showSerName val="0"/>
            <c:showPercent val="1"/>
            <c:showBubbleSize val="0"/>
            <c:separator>
</c:separator>
            <c:showLeaderLines val="1"/>
          </c:dLbls>
          <c:cat>
            <c:strRef>
              <c:f>Gráficos!$A$2:$A$3</c:f>
              <c:strCache>
                <c:ptCount val="2"/>
                <c:pt idx="0">
                  <c:v>Hombres</c:v>
                </c:pt>
                <c:pt idx="1">
                  <c:v>Mujeres</c:v>
                </c:pt>
              </c:strCache>
            </c:strRef>
          </c:cat>
          <c:val>
            <c:numRef>
              <c:f>Gráficos!$B$2:$B$3</c:f>
              <c:numCache>
                <c:formatCode>General</c:formatCode>
                <c:ptCount val="2"/>
                <c:pt idx="0">
                  <c:v>12</c:v>
                </c:pt>
                <c:pt idx="1">
                  <c:v>37</c:v>
                </c:pt>
              </c:numCache>
            </c:numRef>
          </c:val>
        </c:ser>
        <c:dLbls>
          <c:showLegendKey val="0"/>
          <c:showVal val="0"/>
          <c:showCatName val="0"/>
          <c:showSerName val="0"/>
          <c:showPercent val="0"/>
          <c:showBubbleSize val="0"/>
          <c:showLeaderLines val="1"/>
        </c:dLbls>
        <c:firstSliceAng val="0"/>
      </c:pieChart>
    </c:plotArea>
    <c:legend>
      <c:legendPos val="t"/>
      <c:overlay val="0"/>
    </c:legend>
    <c:plotVisOnly val="1"/>
    <c:dispBlanksAs val="zero"/>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pieChart>
        <c:varyColors val="1"/>
        <c:ser>
          <c:idx val="0"/>
          <c:order val="0"/>
          <c:tx>
            <c:strRef>
              <c:f>Gráficos!$F$1</c:f>
              <c:strCache>
                <c:ptCount val="1"/>
                <c:pt idx="0">
                  <c:v>TERMINARON 17 </c:v>
                </c:pt>
              </c:strCache>
            </c:strRef>
          </c:tx>
          <c:dLbls>
            <c:txPr>
              <a:bodyPr/>
              <a:lstStyle/>
              <a:p>
                <a:pPr>
                  <a:defRPr sz="1400" b="1"/>
                </a:pPr>
                <a:endParaRPr lang="en-US"/>
              </a:p>
            </c:txPr>
            <c:showLegendKey val="0"/>
            <c:showVal val="1"/>
            <c:showCatName val="0"/>
            <c:showSerName val="0"/>
            <c:showPercent val="1"/>
            <c:showBubbleSize val="0"/>
            <c:separator>
</c:separator>
            <c:showLeaderLines val="1"/>
          </c:dLbls>
          <c:cat>
            <c:strRef>
              <c:f>Gráficos!$E$2:$E$3</c:f>
              <c:strCache>
                <c:ptCount val="2"/>
                <c:pt idx="0">
                  <c:v>Hombres</c:v>
                </c:pt>
                <c:pt idx="1">
                  <c:v>Mujeres</c:v>
                </c:pt>
              </c:strCache>
            </c:strRef>
          </c:cat>
          <c:val>
            <c:numRef>
              <c:f>Gráficos!$F$2:$F$3</c:f>
              <c:numCache>
                <c:formatCode>General</c:formatCode>
                <c:ptCount val="2"/>
                <c:pt idx="0">
                  <c:v>10</c:v>
                </c:pt>
                <c:pt idx="1">
                  <c:v>7</c:v>
                </c:pt>
              </c:numCache>
            </c:numRef>
          </c:val>
        </c:ser>
        <c:dLbls>
          <c:showLegendKey val="0"/>
          <c:showVal val="0"/>
          <c:showCatName val="0"/>
          <c:showSerName val="0"/>
          <c:showPercent val="0"/>
          <c:showBubbleSize val="0"/>
          <c:showLeaderLines val="1"/>
        </c:dLbls>
        <c:firstSliceAng val="0"/>
      </c:pieChart>
    </c:plotArea>
    <c:legend>
      <c:legendPos val="t"/>
      <c:overlay val="0"/>
    </c:legend>
    <c:plotVisOnly val="1"/>
    <c:dispBlanksAs val="zero"/>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5000000000000001E-2"/>
          <c:y val="3.2407407407407413E-2"/>
          <c:w val="0.93888888888888899"/>
          <c:h val="0.83309419655876371"/>
        </c:manualLayout>
      </c:layout>
      <c:barChart>
        <c:barDir val="col"/>
        <c:grouping val="percentStacked"/>
        <c:varyColors val="0"/>
        <c:ser>
          <c:idx val="0"/>
          <c:order val="0"/>
          <c:invertIfNegative val="0"/>
          <c:dLbls>
            <c:txPr>
              <a:bodyPr/>
              <a:lstStyle/>
              <a:p>
                <a:pPr>
                  <a:defRPr sz="2000" b="1"/>
                </a:pPr>
                <a:endParaRPr lang="en-US"/>
              </a:p>
            </c:txPr>
            <c:showLegendKey val="0"/>
            <c:showVal val="1"/>
            <c:showCatName val="0"/>
            <c:showSerName val="0"/>
            <c:showPercent val="0"/>
            <c:showBubbleSize val="0"/>
            <c:showLeaderLines val="0"/>
          </c:dLbls>
          <c:cat>
            <c:strRef>
              <c:f>Gráficos!$O$9:$Q$9</c:f>
              <c:strCache>
                <c:ptCount val="3"/>
                <c:pt idx="0">
                  <c:v>Normal</c:v>
                </c:pt>
                <c:pt idx="1">
                  <c:v>Sobrepeso </c:v>
                </c:pt>
                <c:pt idx="2">
                  <c:v>Obesidad</c:v>
                </c:pt>
              </c:strCache>
            </c:strRef>
          </c:cat>
          <c:val>
            <c:numRef>
              <c:f>Gráficos!$O$10:$Q$10</c:f>
              <c:numCache>
                <c:formatCode>General</c:formatCode>
                <c:ptCount val="3"/>
                <c:pt idx="0">
                  <c:v>9</c:v>
                </c:pt>
                <c:pt idx="1">
                  <c:v>15</c:v>
                </c:pt>
                <c:pt idx="2">
                  <c:v>25</c:v>
                </c:pt>
              </c:numCache>
            </c:numRef>
          </c:val>
        </c:ser>
        <c:ser>
          <c:idx val="1"/>
          <c:order val="1"/>
          <c:invertIfNegative val="0"/>
          <c:dLbls>
            <c:txPr>
              <a:bodyPr/>
              <a:lstStyle/>
              <a:p>
                <a:pPr>
                  <a:defRPr sz="1800"/>
                </a:pPr>
                <a:endParaRPr lang="en-US"/>
              </a:p>
            </c:txPr>
            <c:showLegendKey val="0"/>
            <c:showVal val="1"/>
            <c:showCatName val="0"/>
            <c:showSerName val="0"/>
            <c:showPercent val="0"/>
            <c:showBubbleSize val="0"/>
            <c:showLeaderLines val="0"/>
          </c:dLbls>
          <c:cat>
            <c:strRef>
              <c:f>Gráficos!$O$9:$Q$9</c:f>
              <c:strCache>
                <c:ptCount val="3"/>
                <c:pt idx="0">
                  <c:v>Normal</c:v>
                </c:pt>
                <c:pt idx="1">
                  <c:v>Sobrepeso </c:v>
                </c:pt>
                <c:pt idx="2">
                  <c:v>Obesidad</c:v>
                </c:pt>
              </c:strCache>
            </c:strRef>
          </c:cat>
          <c:val>
            <c:numRef>
              <c:f>Gráficos!$O$11:$Q$11</c:f>
              <c:numCache>
                <c:formatCode>General</c:formatCode>
                <c:ptCount val="3"/>
                <c:pt idx="0">
                  <c:v>3</c:v>
                </c:pt>
                <c:pt idx="1">
                  <c:v>3</c:v>
                </c:pt>
                <c:pt idx="2">
                  <c:v>11</c:v>
                </c:pt>
              </c:numCache>
            </c:numRef>
          </c:val>
        </c:ser>
        <c:dLbls>
          <c:showLegendKey val="0"/>
          <c:showVal val="0"/>
          <c:showCatName val="0"/>
          <c:showSerName val="0"/>
          <c:showPercent val="0"/>
          <c:showBubbleSize val="0"/>
        </c:dLbls>
        <c:gapWidth val="150"/>
        <c:overlap val="100"/>
        <c:axId val="99250176"/>
        <c:axId val="99251712"/>
      </c:barChart>
      <c:catAx>
        <c:axId val="99250176"/>
        <c:scaling>
          <c:orientation val="minMax"/>
        </c:scaling>
        <c:delete val="0"/>
        <c:axPos val="b"/>
        <c:majorTickMark val="out"/>
        <c:minorTickMark val="none"/>
        <c:tickLblPos val="nextTo"/>
        <c:crossAx val="99251712"/>
        <c:crosses val="autoZero"/>
        <c:auto val="1"/>
        <c:lblAlgn val="ctr"/>
        <c:lblOffset val="100"/>
        <c:noMultiLvlLbl val="0"/>
      </c:catAx>
      <c:valAx>
        <c:axId val="99251712"/>
        <c:scaling>
          <c:orientation val="minMax"/>
        </c:scaling>
        <c:delete val="1"/>
        <c:axPos val="l"/>
        <c:numFmt formatCode="0%" sourceLinked="1"/>
        <c:majorTickMark val="out"/>
        <c:minorTickMark val="none"/>
        <c:tickLblPos val="none"/>
        <c:crossAx val="99250176"/>
        <c:crosses val="autoZero"/>
        <c:crossBetween val="between"/>
      </c:valAx>
      <c:spPr>
        <a:noFill/>
        <a:ln w="25400">
          <a:noFill/>
        </a:ln>
      </c:spPr>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perspective val="30"/>
    </c:view3D>
    <c:floor>
      <c:thickness val="0"/>
    </c:floor>
    <c:sideWall>
      <c:thickness val="0"/>
    </c:sideWall>
    <c:backWall>
      <c:thickness val="0"/>
    </c:backWall>
    <c:plotArea>
      <c:layout/>
      <c:bar3DChart>
        <c:barDir val="col"/>
        <c:grouping val="stacked"/>
        <c:varyColors val="0"/>
        <c:ser>
          <c:idx val="0"/>
          <c:order val="0"/>
          <c:invertIfNegative val="0"/>
          <c:dLbls>
            <c:txPr>
              <a:bodyPr/>
              <a:lstStyle/>
              <a:p>
                <a:pPr>
                  <a:defRPr sz="1400" b="1"/>
                </a:pPr>
                <a:endParaRPr lang="en-US"/>
              </a:p>
            </c:txPr>
            <c:showLegendKey val="0"/>
            <c:showVal val="1"/>
            <c:showCatName val="0"/>
            <c:showSerName val="0"/>
            <c:showPercent val="0"/>
            <c:showBubbleSize val="0"/>
            <c:showLeaderLines val="0"/>
          </c:dLbls>
          <c:cat>
            <c:strRef>
              <c:f>Gráficos!$I$2:$J$2</c:f>
              <c:strCache>
                <c:ptCount val="2"/>
                <c:pt idx="0">
                  <c:v>Hombres</c:v>
                </c:pt>
                <c:pt idx="1">
                  <c:v>Mujeres</c:v>
                </c:pt>
              </c:strCache>
            </c:strRef>
          </c:cat>
          <c:val>
            <c:numRef>
              <c:f>Gráficos!$I$3:$J$3</c:f>
              <c:numCache>
                <c:formatCode>General</c:formatCode>
                <c:ptCount val="2"/>
                <c:pt idx="0">
                  <c:v>12</c:v>
                </c:pt>
                <c:pt idx="1">
                  <c:v>37</c:v>
                </c:pt>
              </c:numCache>
            </c:numRef>
          </c:val>
        </c:ser>
        <c:ser>
          <c:idx val="1"/>
          <c:order val="1"/>
          <c:invertIfNegative val="0"/>
          <c:dLbls>
            <c:txPr>
              <a:bodyPr/>
              <a:lstStyle/>
              <a:p>
                <a:pPr>
                  <a:defRPr sz="1400" b="1"/>
                </a:pPr>
                <a:endParaRPr lang="en-US"/>
              </a:p>
            </c:txPr>
            <c:showLegendKey val="0"/>
            <c:showVal val="1"/>
            <c:showCatName val="0"/>
            <c:showSerName val="0"/>
            <c:showPercent val="0"/>
            <c:showBubbleSize val="0"/>
            <c:showLeaderLines val="0"/>
          </c:dLbls>
          <c:cat>
            <c:strRef>
              <c:f>Gráficos!$I$2:$J$2</c:f>
              <c:strCache>
                <c:ptCount val="2"/>
                <c:pt idx="0">
                  <c:v>Hombres</c:v>
                </c:pt>
                <c:pt idx="1">
                  <c:v>Mujeres</c:v>
                </c:pt>
              </c:strCache>
            </c:strRef>
          </c:cat>
          <c:val>
            <c:numRef>
              <c:f>Gráficos!$I$4:$J$4</c:f>
              <c:numCache>
                <c:formatCode>General</c:formatCode>
                <c:ptCount val="2"/>
                <c:pt idx="0">
                  <c:v>10</c:v>
                </c:pt>
                <c:pt idx="1">
                  <c:v>7</c:v>
                </c:pt>
              </c:numCache>
            </c:numRef>
          </c:val>
        </c:ser>
        <c:dLbls>
          <c:showLegendKey val="0"/>
          <c:showVal val="0"/>
          <c:showCatName val="0"/>
          <c:showSerName val="0"/>
          <c:showPercent val="0"/>
          <c:showBubbleSize val="0"/>
        </c:dLbls>
        <c:gapWidth val="150"/>
        <c:shape val="cylinder"/>
        <c:axId val="99277440"/>
        <c:axId val="99283328"/>
        <c:axId val="0"/>
      </c:bar3DChart>
      <c:catAx>
        <c:axId val="99277440"/>
        <c:scaling>
          <c:orientation val="minMax"/>
        </c:scaling>
        <c:delete val="0"/>
        <c:axPos val="b"/>
        <c:majorTickMark val="out"/>
        <c:minorTickMark val="none"/>
        <c:tickLblPos val="nextTo"/>
        <c:crossAx val="99283328"/>
        <c:crosses val="autoZero"/>
        <c:auto val="1"/>
        <c:lblAlgn val="ctr"/>
        <c:lblOffset val="100"/>
        <c:noMultiLvlLbl val="0"/>
      </c:catAx>
      <c:valAx>
        <c:axId val="99283328"/>
        <c:scaling>
          <c:orientation val="minMax"/>
        </c:scaling>
        <c:delete val="1"/>
        <c:axPos val="l"/>
        <c:numFmt formatCode="General" sourceLinked="1"/>
        <c:majorTickMark val="out"/>
        <c:minorTickMark val="none"/>
        <c:tickLblPos val="none"/>
        <c:crossAx val="99277440"/>
        <c:crosses val="autoZero"/>
        <c:crossBetween val="between"/>
      </c:valAx>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Lbls>
            <c:dLbl>
              <c:idx val="0"/>
              <c:showLegendKey val="0"/>
              <c:showVal val="1"/>
              <c:showCatName val="0"/>
              <c:showSerName val="0"/>
              <c:showPercent val="1"/>
              <c:showBubbleSize val="0"/>
              <c:separator>
</c:separator>
            </c:dLbl>
            <c:dLbl>
              <c:idx val="1"/>
              <c:showLegendKey val="0"/>
              <c:showVal val="1"/>
              <c:showCatName val="0"/>
              <c:showSerName val="0"/>
              <c:showPercent val="1"/>
              <c:showBubbleSize val="0"/>
              <c:separator>
</c:separator>
            </c:dLbl>
            <c:dLbl>
              <c:idx val="2"/>
              <c:showLegendKey val="0"/>
              <c:showVal val="1"/>
              <c:showCatName val="0"/>
              <c:showSerName val="0"/>
              <c:showPercent val="1"/>
              <c:showBubbleSize val="0"/>
              <c:separator>
</c:separator>
            </c:dLbl>
            <c:txPr>
              <a:bodyPr/>
              <a:lstStyle/>
              <a:p>
                <a:pPr>
                  <a:defRPr sz="1400" b="1"/>
                </a:pPr>
                <a:endParaRPr lang="en-US"/>
              </a:p>
            </c:txPr>
            <c:showLegendKey val="0"/>
            <c:showVal val="1"/>
            <c:showCatName val="0"/>
            <c:showSerName val="0"/>
            <c:showPercent val="1"/>
            <c:showBubbleSize val="0"/>
            <c:showLeaderLines val="1"/>
          </c:dLbls>
          <c:cat>
            <c:strRef>
              <c:f>Gráficos!$B$38:$B$40</c:f>
              <c:strCache>
                <c:ptCount val="3"/>
                <c:pt idx="0">
                  <c:v>Normal</c:v>
                </c:pt>
                <c:pt idx="1">
                  <c:v>SP</c:v>
                </c:pt>
                <c:pt idx="2">
                  <c:v>OB</c:v>
                </c:pt>
              </c:strCache>
            </c:strRef>
          </c:cat>
          <c:val>
            <c:numRef>
              <c:f>Gráficos!$E$38:$E$40</c:f>
              <c:numCache>
                <c:formatCode>General</c:formatCode>
                <c:ptCount val="3"/>
                <c:pt idx="0">
                  <c:v>3</c:v>
                </c:pt>
                <c:pt idx="1">
                  <c:v>3</c:v>
                </c:pt>
                <c:pt idx="2">
                  <c:v>11</c:v>
                </c:pt>
              </c:numCache>
            </c:numRef>
          </c:val>
        </c:ser>
        <c:dLbls>
          <c:showLegendKey val="0"/>
          <c:showVal val="0"/>
          <c:showCatName val="0"/>
          <c:showSerName val="0"/>
          <c:showPercent val="0"/>
          <c:showBubbleSize val="0"/>
          <c:showLeaderLines val="1"/>
        </c:dLbls>
        <c:firstSliceAng val="0"/>
      </c:pieChart>
    </c:plotArea>
    <c:legend>
      <c:legendPos val="t"/>
      <c:overlay val="0"/>
      <c:txPr>
        <a:bodyPr/>
        <a:lstStyle/>
        <a:p>
          <a:pPr>
            <a:defRPr sz="1100"/>
          </a:pPr>
          <a:endParaRPr lang="en-US"/>
        </a:p>
      </c:txPr>
    </c:legend>
    <c:plotVisOnly val="1"/>
    <c:dispBlanksAs val="zero"/>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Lbls>
            <c:txPr>
              <a:bodyPr/>
              <a:lstStyle/>
              <a:p>
                <a:pPr>
                  <a:defRPr sz="1400" b="1"/>
                </a:pPr>
                <a:endParaRPr lang="en-US"/>
              </a:p>
            </c:txPr>
            <c:showLegendKey val="0"/>
            <c:showVal val="1"/>
            <c:showCatName val="0"/>
            <c:showSerName val="0"/>
            <c:showPercent val="1"/>
            <c:showBubbleSize val="0"/>
            <c:separator>
</c:separator>
            <c:showLeaderLines val="1"/>
          </c:dLbls>
          <c:cat>
            <c:strRef>
              <c:f>Gráficos!$L$38:$L$40</c:f>
              <c:strCache>
                <c:ptCount val="3"/>
                <c:pt idx="0">
                  <c:v>N</c:v>
                </c:pt>
                <c:pt idx="1">
                  <c:v>SP</c:v>
                </c:pt>
                <c:pt idx="2">
                  <c:v>OB</c:v>
                </c:pt>
              </c:strCache>
            </c:strRef>
          </c:cat>
          <c:val>
            <c:numRef>
              <c:f>Gráficos!$O$38:$O$40</c:f>
              <c:numCache>
                <c:formatCode>General</c:formatCode>
                <c:ptCount val="3"/>
                <c:pt idx="0">
                  <c:v>3</c:v>
                </c:pt>
                <c:pt idx="1">
                  <c:v>6</c:v>
                </c:pt>
                <c:pt idx="2">
                  <c:v>8</c:v>
                </c:pt>
              </c:numCache>
            </c:numRef>
          </c:val>
        </c:ser>
        <c:dLbls>
          <c:showLegendKey val="0"/>
          <c:showVal val="0"/>
          <c:showCatName val="0"/>
          <c:showSerName val="0"/>
          <c:showPercent val="0"/>
          <c:showBubbleSize val="0"/>
          <c:showLeaderLines val="1"/>
        </c:dLbls>
        <c:firstSliceAng val="0"/>
      </c:pieChart>
    </c:plotArea>
    <c:legend>
      <c:legendPos val="t"/>
      <c:overlay val="0"/>
      <c:txPr>
        <a:bodyPr/>
        <a:lstStyle/>
        <a:p>
          <a:pPr>
            <a:defRPr sz="1100"/>
          </a:pPr>
          <a:endParaRPr lang="en-US"/>
        </a:p>
      </c:txPr>
    </c:legend>
    <c:plotVisOnly val="1"/>
    <c:dispBlanksAs val="zero"/>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Gráficos!$G$94</c:f>
              <c:strCache>
                <c:ptCount val="1"/>
                <c:pt idx="0">
                  <c:v>Hombres</c:v>
                </c:pt>
              </c:strCache>
            </c:strRef>
          </c:tx>
          <c:invertIfNegative val="0"/>
          <c:dLbls>
            <c:showLegendKey val="0"/>
            <c:showVal val="1"/>
            <c:showCatName val="0"/>
            <c:showSerName val="0"/>
            <c:showPercent val="0"/>
            <c:showBubbleSize val="0"/>
            <c:showLeaderLines val="0"/>
          </c:dLbls>
          <c:cat>
            <c:strRef>
              <c:f>Gráficos!$F$95:$F$100</c:f>
              <c:strCache>
                <c:ptCount val="6"/>
                <c:pt idx="0">
                  <c:v>HTA</c:v>
                </c:pt>
                <c:pt idx="1">
                  <c:v>DM</c:v>
                </c:pt>
                <c:pt idx="2">
                  <c:v>Intolerantes</c:v>
                </c:pt>
                <c:pt idx="3">
                  <c:v>Colesterol &gt;230</c:v>
                </c:pt>
                <c:pt idx="4">
                  <c:v>Colesterol (201-229)</c:v>
                </c:pt>
                <c:pt idx="5">
                  <c:v>TG</c:v>
                </c:pt>
              </c:strCache>
            </c:strRef>
          </c:cat>
          <c:val>
            <c:numRef>
              <c:f>Gráficos!$G$95:$G$100</c:f>
              <c:numCache>
                <c:formatCode>General</c:formatCode>
                <c:ptCount val="6"/>
                <c:pt idx="0">
                  <c:v>2</c:v>
                </c:pt>
                <c:pt idx="1">
                  <c:v>2</c:v>
                </c:pt>
                <c:pt idx="2">
                  <c:v>3</c:v>
                </c:pt>
                <c:pt idx="3">
                  <c:v>0</c:v>
                </c:pt>
                <c:pt idx="4">
                  <c:v>1</c:v>
                </c:pt>
                <c:pt idx="5">
                  <c:v>0</c:v>
                </c:pt>
              </c:numCache>
            </c:numRef>
          </c:val>
        </c:ser>
        <c:ser>
          <c:idx val="1"/>
          <c:order val="1"/>
          <c:tx>
            <c:strRef>
              <c:f>Gráficos!$H$94</c:f>
              <c:strCache>
                <c:ptCount val="1"/>
                <c:pt idx="0">
                  <c:v>Mujeres</c:v>
                </c:pt>
              </c:strCache>
            </c:strRef>
          </c:tx>
          <c:invertIfNegative val="0"/>
          <c:dLbls>
            <c:showLegendKey val="0"/>
            <c:showVal val="1"/>
            <c:showCatName val="0"/>
            <c:showSerName val="0"/>
            <c:showPercent val="0"/>
            <c:showBubbleSize val="0"/>
            <c:showLeaderLines val="0"/>
          </c:dLbls>
          <c:cat>
            <c:strRef>
              <c:f>Gráficos!$F$95:$F$100</c:f>
              <c:strCache>
                <c:ptCount val="6"/>
                <c:pt idx="0">
                  <c:v>HTA</c:v>
                </c:pt>
                <c:pt idx="1">
                  <c:v>DM</c:v>
                </c:pt>
                <c:pt idx="2">
                  <c:v>Intolerantes</c:v>
                </c:pt>
                <c:pt idx="3">
                  <c:v>Colesterol &gt;230</c:v>
                </c:pt>
                <c:pt idx="4">
                  <c:v>Colesterol (201-229)</c:v>
                </c:pt>
                <c:pt idx="5">
                  <c:v>TG</c:v>
                </c:pt>
              </c:strCache>
            </c:strRef>
          </c:cat>
          <c:val>
            <c:numRef>
              <c:f>Gráficos!$H$95:$H$100</c:f>
              <c:numCache>
                <c:formatCode>General</c:formatCode>
                <c:ptCount val="6"/>
                <c:pt idx="0">
                  <c:v>3</c:v>
                </c:pt>
                <c:pt idx="1">
                  <c:v>1</c:v>
                </c:pt>
                <c:pt idx="2">
                  <c:v>2</c:v>
                </c:pt>
                <c:pt idx="3">
                  <c:v>1</c:v>
                </c:pt>
                <c:pt idx="4">
                  <c:v>4</c:v>
                </c:pt>
                <c:pt idx="5">
                  <c:v>7</c:v>
                </c:pt>
              </c:numCache>
            </c:numRef>
          </c:val>
        </c:ser>
        <c:dLbls>
          <c:showLegendKey val="0"/>
          <c:showVal val="0"/>
          <c:showCatName val="0"/>
          <c:showSerName val="0"/>
          <c:showPercent val="0"/>
          <c:showBubbleSize val="0"/>
        </c:dLbls>
        <c:gapWidth val="150"/>
        <c:axId val="99437568"/>
        <c:axId val="99443456"/>
      </c:barChart>
      <c:catAx>
        <c:axId val="99437568"/>
        <c:scaling>
          <c:orientation val="minMax"/>
        </c:scaling>
        <c:delete val="0"/>
        <c:axPos val="b"/>
        <c:majorTickMark val="out"/>
        <c:minorTickMark val="none"/>
        <c:tickLblPos val="nextTo"/>
        <c:crossAx val="99443456"/>
        <c:crosses val="autoZero"/>
        <c:auto val="1"/>
        <c:lblAlgn val="ctr"/>
        <c:lblOffset val="100"/>
        <c:noMultiLvlLbl val="0"/>
      </c:catAx>
      <c:valAx>
        <c:axId val="99443456"/>
        <c:scaling>
          <c:orientation val="minMax"/>
        </c:scaling>
        <c:delete val="0"/>
        <c:axPos val="l"/>
        <c:majorGridlines/>
        <c:numFmt formatCode="General" sourceLinked="1"/>
        <c:majorTickMark val="out"/>
        <c:minorTickMark val="none"/>
        <c:tickLblPos val="nextTo"/>
        <c:crossAx val="99437568"/>
        <c:crosses val="autoZero"/>
        <c:crossBetween val="between"/>
      </c:valAx>
    </c:plotArea>
    <c:legend>
      <c:legendPos val="t"/>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image" Target="../media/image28.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image" Target="../media/image3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67CEC0-7BF8-4B3A-AD8F-4809ACDA3F77}" type="datetimeFigureOut">
              <a:rPr lang="es-MX" smtClean="0"/>
              <a:pPr/>
              <a:t>28/08/2015</a:t>
            </a:fld>
            <a:endParaRPr lang="es-MX"/>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3E61B5-6781-46D0-B9AF-C5ACA05A6078}" type="slidenum">
              <a:rPr lang="es-MX" smtClean="0"/>
              <a:pPr/>
              <a:t>‹#›</a:t>
            </a:fld>
            <a:endParaRPr lang="es-MX"/>
          </a:p>
        </p:txBody>
      </p:sp>
    </p:spTree>
    <p:extLst>
      <p:ext uri="{BB962C8B-B14F-4D97-AF65-F5344CB8AC3E}">
        <p14:creationId xmlns:p14="http://schemas.microsoft.com/office/powerpoint/2010/main" val="3329091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15342F7F-CF2A-43AE-B810-D39185064876}" type="slidenum">
              <a:rPr lang="es-MX" smtClean="0"/>
              <a:pPr>
                <a:defRPr/>
              </a:pPr>
              <a:t>21</a:t>
            </a:fld>
            <a:endParaRPr lang="es-MX"/>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DCFE526B-6754-4064-86ED-E9513475DCD4}" type="slidenum">
              <a:rPr lang="es-MX" smtClean="0"/>
              <a:pPr/>
              <a:t>30</a:t>
            </a:fld>
            <a:endParaRPr lang="es-MX" dirty="0"/>
          </a:p>
        </p:txBody>
      </p:sp>
    </p:spTree>
    <p:extLst>
      <p:ext uri="{BB962C8B-B14F-4D97-AF65-F5344CB8AC3E}">
        <p14:creationId xmlns:p14="http://schemas.microsoft.com/office/powerpoint/2010/main" val="14892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1413" y="687388"/>
            <a:ext cx="4125912" cy="3095625"/>
          </a:xfrm>
        </p:spPr>
      </p:sp>
      <p:sp>
        <p:nvSpPr>
          <p:cNvPr id="3" name="2 Marcador de notas"/>
          <p:cNvSpPr>
            <a:spLocks noGrp="1"/>
          </p:cNvSpPr>
          <p:nvPr>
            <p:ph type="body" idx="1"/>
          </p:nvPr>
        </p:nvSpPr>
        <p:spPr>
          <a:xfrm>
            <a:off x="685801" y="3934552"/>
            <a:ext cx="5486400" cy="4114800"/>
          </a:xfrm>
        </p:spPr>
        <p:txBody>
          <a:bodyPr/>
          <a:lstStyle/>
          <a:p>
            <a:pPr algn="just" defTabSz="897252" eaLnBrk="0" fontAlgn="base" hangingPunct="0">
              <a:lnSpc>
                <a:spcPct val="150000"/>
              </a:lnSpc>
              <a:spcAft>
                <a:spcPts val="981"/>
              </a:spcAft>
              <a:defRPr/>
            </a:pPr>
            <a:endParaRPr lang="es-MX" sz="1600" dirty="0">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pPr>
              <a:defRPr/>
            </a:pPr>
            <a:fld id="{E78DE4B1-D985-4620-9B9E-9B4575D723AB}" type="slidenum">
              <a:rPr lang="es-MX" smtClean="0"/>
              <a:pPr>
                <a:defRPr/>
              </a:pPr>
              <a:t>32</a:t>
            </a:fld>
            <a:endParaRPr lang="es-MX" dirty="0"/>
          </a:p>
        </p:txBody>
      </p:sp>
    </p:spTree>
    <p:extLst>
      <p:ext uri="{BB962C8B-B14F-4D97-AF65-F5344CB8AC3E}">
        <p14:creationId xmlns:p14="http://schemas.microsoft.com/office/powerpoint/2010/main" val="1197410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DACB117A-8441-4DA9-AED0-43C3F20235A2}" type="slidenum">
              <a:rPr lang="es-MX" smtClean="0"/>
              <a:pPr/>
              <a:t>35</a:t>
            </a:fld>
            <a:endParaRPr lang="es-MX"/>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s-MX"/>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s-MX"/>
          </a:p>
        </p:txBody>
      </p:sp>
      <p:sp>
        <p:nvSpPr>
          <p:cNvPr id="4" name="Date Placeholder 3"/>
          <p:cNvSpPr>
            <a:spLocks noGrp="1"/>
          </p:cNvSpPr>
          <p:nvPr>
            <p:ph type="dt" sz="half" idx="10"/>
          </p:nvPr>
        </p:nvSpPr>
        <p:spPr/>
        <p:txBody>
          <a:bodyPr/>
          <a:lstStyle/>
          <a:p>
            <a:fld id="{0F29F08D-9553-4605-9A04-962832331AFF}" type="datetimeFigureOut">
              <a:rPr lang="es-MX" smtClean="0"/>
              <a:pPr/>
              <a:t>28/08/2015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AF7DF1E-088B-40A2-834C-9C3DC1F0C047}" type="slidenum">
              <a:rPr lang="es-MX" smtClean="0"/>
              <a:pPr/>
              <a:t>‹#›</a:t>
            </a:fld>
            <a:endParaRPr lang="es-MX"/>
          </a:p>
        </p:txBody>
      </p:sp>
    </p:spTree>
    <p:extLst>
      <p:ext uri="{BB962C8B-B14F-4D97-AF65-F5344CB8AC3E}">
        <p14:creationId xmlns:p14="http://schemas.microsoft.com/office/powerpoint/2010/main" val="109810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0F29F08D-9553-4605-9A04-962832331AFF}" type="datetimeFigureOut">
              <a:rPr lang="es-MX" smtClean="0"/>
              <a:pPr/>
              <a:t>28/08/2015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AF7DF1E-088B-40A2-834C-9C3DC1F0C047}" type="slidenum">
              <a:rPr lang="es-MX" smtClean="0"/>
              <a:pPr/>
              <a:t>‹#›</a:t>
            </a:fld>
            <a:endParaRPr lang="es-MX"/>
          </a:p>
        </p:txBody>
      </p:sp>
    </p:spTree>
    <p:extLst>
      <p:ext uri="{BB962C8B-B14F-4D97-AF65-F5344CB8AC3E}">
        <p14:creationId xmlns:p14="http://schemas.microsoft.com/office/powerpoint/2010/main" val="1018041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s-MX"/>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0F29F08D-9553-4605-9A04-962832331AFF}" type="datetimeFigureOut">
              <a:rPr lang="es-MX" smtClean="0"/>
              <a:pPr/>
              <a:t>28/08/2015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AF7DF1E-088B-40A2-834C-9C3DC1F0C047}" type="slidenum">
              <a:rPr lang="es-MX" smtClean="0"/>
              <a:pPr/>
              <a:t>‹#›</a:t>
            </a:fld>
            <a:endParaRPr lang="es-MX"/>
          </a:p>
        </p:txBody>
      </p:sp>
    </p:spTree>
    <p:extLst>
      <p:ext uri="{BB962C8B-B14F-4D97-AF65-F5344CB8AC3E}">
        <p14:creationId xmlns:p14="http://schemas.microsoft.com/office/powerpoint/2010/main" val="1933434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0F29F08D-9553-4605-9A04-962832331AFF}" type="datetimeFigureOut">
              <a:rPr lang="es-MX" smtClean="0"/>
              <a:pPr/>
              <a:t>28/08/2015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AF7DF1E-088B-40A2-834C-9C3DC1F0C047}" type="slidenum">
              <a:rPr lang="es-MX" smtClean="0"/>
              <a:pPr/>
              <a:t>‹#›</a:t>
            </a:fld>
            <a:endParaRPr lang="es-MX"/>
          </a:p>
        </p:txBody>
      </p:sp>
    </p:spTree>
    <p:extLst>
      <p:ext uri="{BB962C8B-B14F-4D97-AF65-F5344CB8AC3E}">
        <p14:creationId xmlns:p14="http://schemas.microsoft.com/office/powerpoint/2010/main" val="1721253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MX"/>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29F08D-9553-4605-9A04-962832331AFF}" type="datetimeFigureOut">
              <a:rPr lang="es-MX" smtClean="0"/>
              <a:pPr/>
              <a:t>28/08/2015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AF7DF1E-088B-40A2-834C-9C3DC1F0C047}" type="slidenum">
              <a:rPr lang="es-MX" smtClean="0"/>
              <a:pPr/>
              <a:t>‹#›</a:t>
            </a:fld>
            <a:endParaRPr lang="es-MX"/>
          </a:p>
        </p:txBody>
      </p:sp>
    </p:spTree>
    <p:extLst>
      <p:ext uri="{BB962C8B-B14F-4D97-AF65-F5344CB8AC3E}">
        <p14:creationId xmlns:p14="http://schemas.microsoft.com/office/powerpoint/2010/main" val="838152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Date Placeholder 4"/>
          <p:cNvSpPr>
            <a:spLocks noGrp="1"/>
          </p:cNvSpPr>
          <p:nvPr>
            <p:ph type="dt" sz="half" idx="10"/>
          </p:nvPr>
        </p:nvSpPr>
        <p:spPr/>
        <p:txBody>
          <a:bodyPr/>
          <a:lstStyle/>
          <a:p>
            <a:fld id="{0F29F08D-9553-4605-9A04-962832331AFF}" type="datetimeFigureOut">
              <a:rPr lang="es-MX" smtClean="0"/>
              <a:pPr/>
              <a:t>28/08/2015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5AF7DF1E-088B-40A2-834C-9C3DC1F0C047}" type="slidenum">
              <a:rPr lang="es-MX" smtClean="0"/>
              <a:pPr/>
              <a:t>‹#›</a:t>
            </a:fld>
            <a:endParaRPr lang="es-MX"/>
          </a:p>
        </p:txBody>
      </p:sp>
    </p:spTree>
    <p:extLst>
      <p:ext uri="{BB962C8B-B14F-4D97-AF65-F5344CB8AC3E}">
        <p14:creationId xmlns:p14="http://schemas.microsoft.com/office/powerpoint/2010/main" val="278753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s-MX"/>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7" name="Date Placeholder 6"/>
          <p:cNvSpPr>
            <a:spLocks noGrp="1"/>
          </p:cNvSpPr>
          <p:nvPr>
            <p:ph type="dt" sz="half" idx="10"/>
          </p:nvPr>
        </p:nvSpPr>
        <p:spPr/>
        <p:txBody>
          <a:bodyPr/>
          <a:lstStyle/>
          <a:p>
            <a:fld id="{0F29F08D-9553-4605-9A04-962832331AFF}" type="datetimeFigureOut">
              <a:rPr lang="es-MX" smtClean="0"/>
              <a:pPr/>
              <a:t>28/08/2015</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5AF7DF1E-088B-40A2-834C-9C3DC1F0C047}" type="slidenum">
              <a:rPr lang="es-MX" smtClean="0"/>
              <a:pPr/>
              <a:t>‹#›</a:t>
            </a:fld>
            <a:endParaRPr lang="es-MX"/>
          </a:p>
        </p:txBody>
      </p:sp>
    </p:spTree>
    <p:extLst>
      <p:ext uri="{BB962C8B-B14F-4D97-AF65-F5344CB8AC3E}">
        <p14:creationId xmlns:p14="http://schemas.microsoft.com/office/powerpoint/2010/main" val="238779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Date Placeholder 2"/>
          <p:cNvSpPr>
            <a:spLocks noGrp="1"/>
          </p:cNvSpPr>
          <p:nvPr>
            <p:ph type="dt" sz="half" idx="10"/>
          </p:nvPr>
        </p:nvSpPr>
        <p:spPr/>
        <p:txBody>
          <a:bodyPr/>
          <a:lstStyle/>
          <a:p>
            <a:fld id="{0F29F08D-9553-4605-9A04-962832331AFF}" type="datetimeFigureOut">
              <a:rPr lang="es-MX" smtClean="0"/>
              <a:pPr/>
              <a:t>28/08/2015</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5AF7DF1E-088B-40A2-834C-9C3DC1F0C047}" type="slidenum">
              <a:rPr lang="es-MX" smtClean="0"/>
              <a:pPr/>
              <a:t>‹#›</a:t>
            </a:fld>
            <a:endParaRPr lang="es-MX"/>
          </a:p>
        </p:txBody>
      </p:sp>
    </p:spTree>
    <p:extLst>
      <p:ext uri="{BB962C8B-B14F-4D97-AF65-F5344CB8AC3E}">
        <p14:creationId xmlns:p14="http://schemas.microsoft.com/office/powerpoint/2010/main" val="1912153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29F08D-9553-4605-9A04-962832331AFF}" type="datetimeFigureOut">
              <a:rPr lang="es-MX" smtClean="0"/>
              <a:pPr/>
              <a:t>28/08/2015</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5AF7DF1E-088B-40A2-834C-9C3DC1F0C047}" type="slidenum">
              <a:rPr lang="es-MX" smtClean="0"/>
              <a:pPr/>
              <a:t>‹#›</a:t>
            </a:fld>
            <a:endParaRPr lang="es-MX"/>
          </a:p>
        </p:txBody>
      </p:sp>
    </p:spTree>
    <p:extLst>
      <p:ext uri="{BB962C8B-B14F-4D97-AF65-F5344CB8AC3E}">
        <p14:creationId xmlns:p14="http://schemas.microsoft.com/office/powerpoint/2010/main" val="2112938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s-MX"/>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29F08D-9553-4605-9A04-962832331AFF}" type="datetimeFigureOut">
              <a:rPr lang="es-MX" smtClean="0"/>
              <a:pPr/>
              <a:t>28/08/2015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5AF7DF1E-088B-40A2-834C-9C3DC1F0C047}" type="slidenum">
              <a:rPr lang="es-MX" smtClean="0"/>
              <a:pPr/>
              <a:t>‹#›</a:t>
            </a:fld>
            <a:endParaRPr lang="es-MX"/>
          </a:p>
        </p:txBody>
      </p:sp>
    </p:spTree>
    <p:extLst>
      <p:ext uri="{BB962C8B-B14F-4D97-AF65-F5344CB8AC3E}">
        <p14:creationId xmlns:p14="http://schemas.microsoft.com/office/powerpoint/2010/main" val="3773879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s-MX"/>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29F08D-9553-4605-9A04-962832331AFF}" type="datetimeFigureOut">
              <a:rPr lang="es-MX" smtClean="0"/>
              <a:pPr/>
              <a:t>28/08/2015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5AF7DF1E-088B-40A2-834C-9C3DC1F0C047}" type="slidenum">
              <a:rPr lang="es-MX" smtClean="0"/>
              <a:pPr/>
              <a:t>‹#›</a:t>
            </a:fld>
            <a:endParaRPr lang="es-MX"/>
          </a:p>
        </p:txBody>
      </p:sp>
    </p:spTree>
    <p:extLst>
      <p:ext uri="{BB962C8B-B14F-4D97-AF65-F5344CB8AC3E}">
        <p14:creationId xmlns:p14="http://schemas.microsoft.com/office/powerpoint/2010/main" val="2557361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s-MX"/>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29F08D-9553-4605-9A04-962832331AFF}" type="datetimeFigureOut">
              <a:rPr lang="es-MX" smtClean="0"/>
              <a:pPr/>
              <a:t>28/08/2015</a:t>
            </a:fld>
            <a:endParaRPr lang="es-MX"/>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F7DF1E-088B-40A2-834C-9C3DC1F0C047}" type="slidenum">
              <a:rPr lang="es-MX" smtClean="0"/>
              <a:pPr/>
              <a:t>‹#›</a:t>
            </a:fld>
            <a:endParaRPr lang="es-MX"/>
          </a:p>
        </p:txBody>
      </p:sp>
    </p:spTree>
    <p:extLst>
      <p:ext uri="{BB962C8B-B14F-4D97-AF65-F5344CB8AC3E}">
        <p14:creationId xmlns:p14="http://schemas.microsoft.com/office/powerpoint/2010/main" val="26846501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jpeg"/><Relationship Id="rId3" Type="http://schemas.openxmlformats.org/officeDocument/2006/relationships/oleObject" Target="../embeddings/Microsoft_Excel_97-2003_Worksheet1.xls"/><Relationship Id="rId7" Type="http://schemas.openxmlformats.org/officeDocument/2006/relationships/oleObject" Target="../embeddings/Microsoft_Excel_97-2003_Worksheet3.xls"/><Relationship Id="rId12"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6.png"/><Relationship Id="rId11" Type="http://schemas.openxmlformats.org/officeDocument/2006/relationships/oleObject" Target="../embeddings/Microsoft_Excel_97-2003_Worksheet5.xls"/><Relationship Id="rId5" Type="http://schemas.openxmlformats.org/officeDocument/2006/relationships/oleObject" Target="../embeddings/Microsoft_Excel_97-2003_Worksheet2.xls"/><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oleObject" Target="../embeddings/Microsoft_Excel_97-2003_Worksheet4.xls"/></Relationships>
</file>

<file path=ppt/slides/_rels/slide21.xml.rels><?xml version="1.0" encoding="UTF-8" standalone="yes"?>
<Relationships xmlns="http://schemas.openxmlformats.org/package/2006/relationships"><Relationship Id="rId8" Type="http://schemas.openxmlformats.org/officeDocument/2006/relationships/oleObject" Target="../embeddings/Microsoft_Excel_97-2003_Worksheet7.xls"/><Relationship Id="rId3" Type="http://schemas.openxmlformats.org/officeDocument/2006/relationships/notesSlide" Target="../notesSlides/notesSlide1.xml"/><Relationship Id="rId7" Type="http://schemas.openxmlformats.org/officeDocument/2006/relationships/chart" Target="../charts/chart2.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chart" Target="../charts/chart1.xml"/><Relationship Id="rId5" Type="http://schemas.openxmlformats.org/officeDocument/2006/relationships/image" Target="../media/image31.png"/><Relationship Id="rId4" Type="http://schemas.openxmlformats.org/officeDocument/2006/relationships/oleObject" Target="../embeddings/Microsoft_Excel_97-2003_Worksheet6.xls"/><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hyperlink" Target="https://www.facebook.com/dulcebelen.padillavalenzuela?fref=ufi" TargetMode="Externa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www.facebook.com/cesar.martinezrodriguez.14?fref=ufi" TargetMode="External"/><Relationship Id="rId2" Type="http://schemas.openxmlformats.org/officeDocument/2006/relationships/hyperlink" Target="https://www.facebook.com/lupita.alfredo.3?fref=ufi"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www.facebook.com/alejandra.acosta.50951?fref=ufi"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facebook.com/profile.php?id=100009508002868&amp;fref=ufi" TargetMode="External"/><Relationship Id="rId2" Type="http://schemas.openxmlformats.org/officeDocument/2006/relationships/hyperlink" Target="https://www.facebook.com/MARAZULYCIELO?fref=ufi" TargetMode="External"/><Relationship Id="rId1" Type="http://schemas.openxmlformats.org/officeDocument/2006/relationships/slideLayout" Target="../slideLayouts/slideLayout2.xml"/><Relationship Id="rId6" Type="http://schemas.openxmlformats.org/officeDocument/2006/relationships/hyperlink" Target="https://www.facebook.com/karla.gamizmota?fref=ufi" TargetMode="External"/><Relationship Id="rId5" Type="http://schemas.openxmlformats.org/officeDocument/2006/relationships/hyperlink" Target="https://www.facebook.com/francis.rios.9?fref=ufi" TargetMode="External"/><Relationship Id="rId4" Type="http://schemas.openxmlformats.org/officeDocument/2006/relationships/hyperlink" Target="https://www.facebook.com/abelhsm?hc_location=ufi"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chart" Target="../charts/chart4.xml"/></Relationships>
</file>

<file path=ppt/slides/_rels/slide3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chart" Target="../charts/chart8.xml"/></Relationships>
</file>

<file path=ppt/slides/_rels/slide3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0707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smtClean="0"/>
              <a:t>Evidencias</a:t>
            </a:r>
            <a:endParaRPr lang="es-MX" dirty="0"/>
          </a:p>
        </p:txBody>
      </p:sp>
      <p:sp>
        <p:nvSpPr>
          <p:cNvPr id="3" name="Text Placeholder 2"/>
          <p:cNvSpPr>
            <a:spLocks noGrp="1"/>
          </p:cNvSpPr>
          <p:nvPr>
            <p:ph type="body" idx="1"/>
          </p:nvPr>
        </p:nvSpPr>
        <p:spPr/>
        <p:txBody>
          <a:bodyPr/>
          <a:lstStyle/>
          <a:p>
            <a:pPr algn="ctr"/>
            <a:r>
              <a:rPr lang="es-MX" dirty="0" smtClean="0"/>
              <a:t>Bosque de la Ciudad</a:t>
            </a:r>
            <a:endParaRPr lang="es-MX" dirty="0"/>
          </a:p>
        </p:txBody>
      </p:sp>
      <p:sp>
        <p:nvSpPr>
          <p:cNvPr id="5" name="Text Placeholder 4"/>
          <p:cNvSpPr>
            <a:spLocks noGrp="1"/>
          </p:cNvSpPr>
          <p:nvPr>
            <p:ph type="body" sz="quarter" idx="3"/>
          </p:nvPr>
        </p:nvSpPr>
        <p:spPr/>
        <p:txBody>
          <a:bodyPr/>
          <a:lstStyle/>
          <a:p>
            <a:pPr algn="ctr"/>
            <a:r>
              <a:rPr lang="es-MX" dirty="0" smtClean="0"/>
              <a:t>Canchas</a:t>
            </a:r>
            <a:endParaRPr lang="es-MX" dirty="0"/>
          </a:p>
        </p:txBody>
      </p:sp>
      <p:pic>
        <p:nvPicPr>
          <p:cNvPr id="7" name="Picture 2" descr="E:\Fotos 2015 San Luis\11169862_845828875489371_4381450010903881509_n.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7200" y="3031050"/>
            <a:ext cx="4040188" cy="22389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Fotos 2015 San Luis\DSC_0941.JPG"/>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4645920" y="2803857"/>
            <a:ext cx="4039985" cy="2693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116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smtClean="0"/>
              <a:t>Evidencias</a:t>
            </a:r>
            <a:endParaRPr lang="es-MX" dirty="0"/>
          </a:p>
        </p:txBody>
      </p:sp>
      <p:sp>
        <p:nvSpPr>
          <p:cNvPr id="3" name="Text Placeholder 2"/>
          <p:cNvSpPr>
            <a:spLocks noGrp="1"/>
          </p:cNvSpPr>
          <p:nvPr>
            <p:ph type="body" idx="1"/>
          </p:nvPr>
        </p:nvSpPr>
        <p:spPr/>
        <p:txBody>
          <a:bodyPr/>
          <a:lstStyle/>
          <a:p>
            <a:pPr algn="ctr"/>
            <a:r>
              <a:rPr lang="es-MX" dirty="0" smtClean="0"/>
              <a:t>Vista antigua</a:t>
            </a:r>
            <a:endParaRPr lang="es-MX" dirty="0"/>
          </a:p>
        </p:txBody>
      </p:sp>
      <p:sp>
        <p:nvSpPr>
          <p:cNvPr id="5" name="Text Placeholder 4"/>
          <p:cNvSpPr>
            <a:spLocks noGrp="1"/>
          </p:cNvSpPr>
          <p:nvPr>
            <p:ph type="body" sz="quarter" idx="3"/>
          </p:nvPr>
        </p:nvSpPr>
        <p:spPr/>
        <p:txBody>
          <a:bodyPr/>
          <a:lstStyle/>
          <a:p>
            <a:pPr algn="ctr"/>
            <a:r>
              <a:rPr lang="es-MX" dirty="0" smtClean="0"/>
              <a:t>Vista Actual</a:t>
            </a:r>
            <a:endParaRPr lang="es-MX" dirty="0"/>
          </a:p>
        </p:txBody>
      </p:sp>
      <p:pic>
        <p:nvPicPr>
          <p:cNvPr id="7" name="Picture 3" descr="E:\Fotos 2015 San Luis\10847810_10154946691805085_7664065888028032740_n.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7200" y="3016320"/>
            <a:ext cx="4040188" cy="22683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Fotos 2015 San Luis\11705636_10155850908570085_7311374342274271410_o.jpg"/>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4647998" y="2805935"/>
            <a:ext cx="4035829" cy="2689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400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smtClean="0"/>
              <a:t>Evidencias</a:t>
            </a:r>
            <a:endParaRPr lang="es-MX" dirty="0"/>
          </a:p>
        </p:txBody>
      </p:sp>
      <p:sp>
        <p:nvSpPr>
          <p:cNvPr id="3" name="Text Placeholder 2"/>
          <p:cNvSpPr>
            <a:spLocks noGrp="1"/>
          </p:cNvSpPr>
          <p:nvPr>
            <p:ph type="body" idx="1"/>
          </p:nvPr>
        </p:nvSpPr>
        <p:spPr/>
        <p:txBody>
          <a:bodyPr/>
          <a:lstStyle/>
          <a:p>
            <a:pPr algn="ctr"/>
            <a:r>
              <a:rPr lang="es-MX" dirty="0" err="1" smtClean="0"/>
              <a:t>Ciclovía</a:t>
            </a:r>
            <a:r>
              <a:rPr lang="es-MX" dirty="0" smtClean="0"/>
              <a:t> Internacional</a:t>
            </a:r>
            <a:endParaRPr lang="es-MX" dirty="0"/>
          </a:p>
        </p:txBody>
      </p:sp>
      <p:sp>
        <p:nvSpPr>
          <p:cNvPr id="5" name="Text Placeholder 4"/>
          <p:cNvSpPr>
            <a:spLocks noGrp="1"/>
          </p:cNvSpPr>
          <p:nvPr>
            <p:ph type="body" sz="quarter" idx="3"/>
          </p:nvPr>
        </p:nvSpPr>
        <p:spPr/>
        <p:txBody>
          <a:bodyPr/>
          <a:lstStyle/>
          <a:p>
            <a:r>
              <a:rPr lang="es-MX" dirty="0" smtClean="0"/>
              <a:t>Explanada y Parque Juárez</a:t>
            </a:r>
            <a:endParaRPr lang="es-MX" dirty="0"/>
          </a:p>
        </p:txBody>
      </p:sp>
      <p:pic>
        <p:nvPicPr>
          <p:cNvPr id="7" name="Picture 3" descr="E:\Fotos 2015 San Luis\11111961_851511504921108_1655729468884959366_n.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7200" y="3014216"/>
            <a:ext cx="4040188" cy="22726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Fotos 2015 San Luis\11019231_10155291106700085_2790423657624658876_n.jpg"/>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645025" y="3403212"/>
            <a:ext cx="4041775" cy="1494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523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smtClean="0"/>
              <a:t>Evidencias</a:t>
            </a:r>
            <a:endParaRPr lang="es-MX" dirty="0"/>
          </a:p>
        </p:txBody>
      </p:sp>
      <p:sp>
        <p:nvSpPr>
          <p:cNvPr id="3" name="Text Placeholder 2"/>
          <p:cNvSpPr>
            <a:spLocks noGrp="1"/>
          </p:cNvSpPr>
          <p:nvPr>
            <p:ph type="body" idx="1"/>
          </p:nvPr>
        </p:nvSpPr>
        <p:spPr/>
        <p:txBody>
          <a:bodyPr/>
          <a:lstStyle/>
          <a:p>
            <a:endParaRPr lang="es-MX" dirty="0"/>
          </a:p>
        </p:txBody>
      </p:sp>
      <p:sp>
        <p:nvSpPr>
          <p:cNvPr id="5" name="Text Placeholder 4"/>
          <p:cNvSpPr>
            <a:spLocks noGrp="1"/>
          </p:cNvSpPr>
          <p:nvPr>
            <p:ph type="body" sz="quarter" idx="3"/>
          </p:nvPr>
        </p:nvSpPr>
        <p:spPr/>
        <p:txBody>
          <a:bodyPr/>
          <a:lstStyle/>
          <a:p>
            <a:endParaRPr lang="es-MX"/>
          </a:p>
        </p:txBody>
      </p:sp>
      <p:pic>
        <p:nvPicPr>
          <p:cNvPr id="32770" name="Picture 2" descr="C:\Users\Dr Abel\Documents\Sinaloa 2015\22_02730.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014216"/>
            <a:ext cx="4040188" cy="2272605"/>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C:\Users\Dr Abel\Documents\Sinaloa 2015\21_02409.jpg"/>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4645025" y="3013770"/>
            <a:ext cx="4041775" cy="2273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910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smtClean="0"/>
              <a:t>Evidencias</a:t>
            </a:r>
            <a:endParaRPr lang="es-MX" dirty="0"/>
          </a:p>
        </p:txBody>
      </p:sp>
      <p:sp>
        <p:nvSpPr>
          <p:cNvPr id="3" name="Text Placeholder 2"/>
          <p:cNvSpPr>
            <a:spLocks noGrp="1"/>
          </p:cNvSpPr>
          <p:nvPr>
            <p:ph type="body" idx="1"/>
          </p:nvPr>
        </p:nvSpPr>
        <p:spPr/>
        <p:txBody>
          <a:bodyPr/>
          <a:lstStyle/>
          <a:p>
            <a:endParaRPr lang="es-MX"/>
          </a:p>
        </p:txBody>
      </p:sp>
      <p:sp>
        <p:nvSpPr>
          <p:cNvPr id="5" name="Text Placeholder 4"/>
          <p:cNvSpPr>
            <a:spLocks noGrp="1"/>
          </p:cNvSpPr>
          <p:nvPr>
            <p:ph type="body" sz="quarter" idx="3"/>
          </p:nvPr>
        </p:nvSpPr>
        <p:spPr/>
        <p:txBody>
          <a:bodyPr/>
          <a:lstStyle/>
          <a:p>
            <a:endParaRPr lang="es-MX"/>
          </a:p>
        </p:txBody>
      </p:sp>
      <p:pic>
        <p:nvPicPr>
          <p:cNvPr id="33794" name="Picture 2" descr="C:\Users\Dr Abel\Documents\Sinaloa 2015\DSC_1214.JPG"/>
          <p:cNvPicPr>
            <a:picLocks noGrp="1" noChangeAspect="1" noChangeArrowheads="1"/>
          </p:cNvPicPr>
          <p:nvPr>
            <p:ph sz="quarter" idx="4"/>
          </p:nvPr>
        </p:nvPicPr>
        <p:blipFill>
          <a:blip r:embed="rId2" cstate="print">
            <a:extLst>
              <a:ext uri="{28A0092B-C50C-407E-A947-70E740481C1C}">
                <a14:useLocalDpi xmlns:a14="http://schemas.microsoft.com/office/drawing/2010/main" val="0"/>
              </a:ext>
            </a:extLst>
          </a:blip>
          <a:srcRect/>
          <a:stretch>
            <a:fillRect/>
          </a:stretch>
        </p:blipFill>
        <p:spPr bwMode="auto">
          <a:xfrm>
            <a:off x="4699952" y="2839879"/>
            <a:ext cx="3931920" cy="262128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C:\Users\Dr Abel\Documents\Sinaloa 2015\DSC_1221.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11334" y="2839879"/>
            <a:ext cx="3931920" cy="2621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396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smtClean="0"/>
              <a:t>Evidencias</a:t>
            </a:r>
            <a:endParaRPr lang="es-MX" dirty="0"/>
          </a:p>
        </p:txBody>
      </p:sp>
      <p:sp>
        <p:nvSpPr>
          <p:cNvPr id="3" name="Text Placeholder 2"/>
          <p:cNvSpPr>
            <a:spLocks noGrp="1"/>
          </p:cNvSpPr>
          <p:nvPr>
            <p:ph type="body" idx="1"/>
          </p:nvPr>
        </p:nvSpPr>
        <p:spPr/>
        <p:txBody>
          <a:bodyPr/>
          <a:lstStyle/>
          <a:p>
            <a:pPr algn="ctr"/>
            <a:r>
              <a:rPr lang="es-MX" dirty="0" smtClean="0"/>
              <a:t>Campo El Musical</a:t>
            </a:r>
            <a:endParaRPr lang="es-MX" dirty="0"/>
          </a:p>
        </p:txBody>
      </p:sp>
      <p:sp>
        <p:nvSpPr>
          <p:cNvPr id="5" name="Text Placeholder 4"/>
          <p:cNvSpPr>
            <a:spLocks noGrp="1"/>
          </p:cNvSpPr>
          <p:nvPr>
            <p:ph type="body" sz="quarter" idx="3"/>
          </p:nvPr>
        </p:nvSpPr>
        <p:spPr/>
        <p:txBody>
          <a:bodyPr/>
          <a:lstStyle/>
          <a:p>
            <a:pPr algn="ctr"/>
            <a:r>
              <a:rPr lang="es-MX" dirty="0" smtClean="0"/>
              <a:t>Vista Nocturna</a:t>
            </a:r>
            <a:endParaRPr lang="es-MX" dirty="0"/>
          </a:p>
        </p:txBody>
      </p:sp>
      <p:pic>
        <p:nvPicPr>
          <p:cNvPr id="7" name="Picture 4" descr="E:\Fotos 2015 San Luis\1653326_620671368005124_220830741_n.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7200" y="3014216"/>
            <a:ext cx="4040188" cy="22726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E:\Fotos 2015 San Luis\1794535_620671364671791_478547700_n.jpg"/>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645025" y="3013770"/>
            <a:ext cx="4041775" cy="2273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519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MX" sz="2800" dirty="0" smtClean="0"/>
              <a:t>Papel de la comunidad en el desarrollo de las Estrategias del Programa de Entornos y Comunidades Saludables. </a:t>
            </a:r>
            <a:r>
              <a:rPr lang="es-MX" sz="2800" dirty="0" smtClean="0">
                <a:latin typeface="Angsana New"/>
                <a:cs typeface="Angsana New"/>
              </a:rPr>
              <a:t>³</a:t>
            </a:r>
            <a:endParaRPr lang="es-MX" sz="2800" dirty="0"/>
          </a:p>
        </p:txBody>
      </p:sp>
      <p:sp>
        <p:nvSpPr>
          <p:cNvPr id="3" name="2 Marcador de contenido"/>
          <p:cNvSpPr>
            <a:spLocks noGrp="1"/>
          </p:cNvSpPr>
          <p:nvPr>
            <p:ph idx="1"/>
          </p:nvPr>
        </p:nvSpPr>
        <p:spPr/>
        <p:txBody>
          <a:bodyPr/>
          <a:lstStyle/>
          <a:p>
            <a:r>
              <a:rPr lang="es-MX" dirty="0" smtClean="0"/>
              <a:t>Conciencia.</a:t>
            </a:r>
          </a:p>
          <a:p>
            <a:r>
              <a:rPr lang="es-MX" dirty="0" smtClean="0"/>
              <a:t>Conocimiento.</a:t>
            </a:r>
          </a:p>
          <a:p>
            <a:r>
              <a:rPr lang="es-MX" dirty="0" smtClean="0"/>
              <a:t>Corresponsabilidad.</a:t>
            </a:r>
          </a:p>
          <a:p>
            <a:r>
              <a:rPr lang="es-MX" dirty="0" smtClean="0"/>
              <a:t>Coordinación.</a:t>
            </a:r>
          </a:p>
          <a:p>
            <a:r>
              <a:rPr lang="es-MX" dirty="0" smtClean="0"/>
              <a:t>Compromiso.</a:t>
            </a:r>
          </a:p>
          <a:p>
            <a:r>
              <a:rPr lang="es-MX" dirty="0" smtClean="0"/>
              <a:t>IP, Educativo, Religioso, Asociaciones </a:t>
            </a:r>
            <a:r>
              <a:rPr lang="es-MX" dirty="0" err="1" smtClean="0"/>
              <a:t>civiles,etc</a:t>
            </a:r>
            <a:r>
              <a:rPr lang="es-MX" dirty="0" smtClean="0"/>
              <a:t>.</a:t>
            </a:r>
            <a:endParaRPr lang="es-MX"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MX" dirty="0" smtClean="0"/>
              <a:t>Productos obtenidos. 4.</a:t>
            </a:r>
            <a:endParaRPr lang="es-MX" dirty="0"/>
          </a:p>
        </p:txBody>
      </p:sp>
      <p:sp>
        <p:nvSpPr>
          <p:cNvPr id="3" name="2 Marcador de contenido"/>
          <p:cNvSpPr>
            <a:spLocks noGrp="1"/>
          </p:cNvSpPr>
          <p:nvPr>
            <p:ph idx="1"/>
          </p:nvPr>
        </p:nvSpPr>
        <p:spPr/>
        <p:txBody>
          <a:bodyPr>
            <a:normAutofit fontScale="77500" lnSpcReduction="20000"/>
          </a:bodyPr>
          <a:lstStyle/>
          <a:p>
            <a:r>
              <a:rPr lang="es-MX" dirty="0" smtClean="0"/>
              <a:t>Conoce tus números, mide tu presión arterial, cuida tu corazón.</a:t>
            </a:r>
          </a:p>
          <a:p>
            <a:r>
              <a:rPr lang="es-MX" dirty="0" smtClean="0"/>
              <a:t>10,000 pasos…. es el Primer Paso.</a:t>
            </a:r>
          </a:p>
          <a:p>
            <a:r>
              <a:rPr lang="es-MX" dirty="0" smtClean="0"/>
              <a:t>Paseos Ciclistas por la Salud.</a:t>
            </a:r>
          </a:p>
          <a:p>
            <a:r>
              <a:rPr lang="es-MX" dirty="0" smtClean="0"/>
              <a:t>Menos Kilos…… Menos Pesos…</a:t>
            </a:r>
          </a:p>
          <a:p>
            <a:r>
              <a:rPr lang="es-MX" dirty="0" smtClean="0"/>
              <a:t>Mejor Estar Seguro.</a:t>
            </a:r>
          </a:p>
          <a:p>
            <a:r>
              <a:rPr lang="es-MX" dirty="0" smtClean="0"/>
              <a:t>Gánale al Suicidio….Recupera Tu Vida.</a:t>
            </a:r>
          </a:p>
          <a:p>
            <a:r>
              <a:rPr lang="es-MX" dirty="0" smtClean="0"/>
              <a:t>Yo Limpio San Luis y Evito Enfermedades.</a:t>
            </a:r>
          </a:p>
          <a:p>
            <a:pPr marL="742950" lvl="2" indent="-342900"/>
            <a:r>
              <a:rPr lang="es-MX" dirty="0" err="1"/>
              <a:t>Sanluisino</a:t>
            </a:r>
            <a:r>
              <a:rPr lang="es-MX" dirty="0"/>
              <a:t> Sé un Tutor Responsable</a:t>
            </a:r>
            <a:r>
              <a:rPr lang="es-MX" dirty="0" smtClean="0"/>
              <a:t>.</a:t>
            </a:r>
          </a:p>
          <a:p>
            <a:pPr lvl="2"/>
            <a:r>
              <a:rPr lang="es-MX" dirty="0" smtClean="0"/>
              <a:t>Esterilizaciones, desparasitaciones, fumigaciones, baños </a:t>
            </a:r>
            <a:r>
              <a:rPr lang="es-MX" dirty="0" err="1" smtClean="0"/>
              <a:t>garrapaticidas</a:t>
            </a:r>
            <a:r>
              <a:rPr lang="es-MX" dirty="0" smtClean="0"/>
              <a:t>. </a:t>
            </a:r>
          </a:p>
          <a:p>
            <a:pPr lvl="3"/>
            <a:r>
              <a:rPr lang="es-MX" dirty="0" smtClean="0"/>
              <a:t>Celebración </a:t>
            </a:r>
            <a:r>
              <a:rPr lang="es-MX" dirty="0"/>
              <a:t>del Día del Perro 2013 al 2015. </a:t>
            </a:r>
            <a:endParaRPr lang="es-MX" dirty="0" smtClean="0"/>
          </a:p>
          <a:p>
            <a:r>
              <a:rPr lang="es-MX" dirty="0" smtClean="0"/>
              <a:t>Prevención de accidentes.</a:t>
            </a:r>
          </a:p>
          <a:p>
            <a:endParaRPr lang="es-MX" dirty="0" smtClean="0"/>
          </a:p>
          <a:p>
            <a:endParaRPr lang="es-MX"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MX" dirty="0" smtClean="0"/>
              <a:t>Resultados</a:t>
            </a:r>
            <a:r>
              <a:rPr lang="es-MX" dirty="0"/>
              <a:t> </a:t>
            </a:r>
          </a:p>
        </p:txBody>
      </p:sp>
      <p:sp>
        <p:nvSpPr>
          <p:cNvPr id="3" name="2 Marcador de contenido"/>
          <p:cNvSpPr>
            <a:spLocks noGrp="1"/>
          </p:cNvSpPr>
          <p:nvPr>
            <p:ph sz="half" idx="1"/>
          </p:nvPr>
        </p:nvSpPr>
        <p:spPr>
          <a:xfrm>
            <a:off x="304800" y="1676400"/>
            <a:ext cx="4038600" cy="4525963"/>
          </a:xfrm>
        </p:spPr>
        <p:txBody>
          <a:bodyPr/>
          <a:lstStyle/>
          <a:p>
            <a:r>
              <a:rPr lang="es-MX" dirty="0" smtClean="0"/>
              <a:t>Acreditación como Municipio Promotor de la Salud. 103 Agentes y Procuradores de Salud. </a:t>
            </a:r>
          </a:p>
          <a:p>
            <a:r>
              <a:rPr lang="es-MX" dirty="0" smtClean="0"/>
              <a:t>Certificación como Entorno Saludable del Parque Benito Juárez.</a:t>
            </a:r>
          </a:p>
          <a:p>
            <a:endParaRPr lang="es-MX"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419600" y="1524000"/>
            <a:ext cx="4495800" cy="1833388"/>
          </a:xfrm>
          <a:prstGeom prst="rect">
            <a:avLst/>
          </a:prstGeom>
        </p:spPr>
      </p:pic>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3596986"/>
            <a:ext cx="2493818" cy="1870364"/>
          </a:xfrm>
          <a:prstGeom prst="rect">
            <a:avLst/>
          </a:prstGeom>
        </p:spPr>
      </p:pic>
      <p:pic>
        <p:nvPicPr>
          <p:cNvPr id="7"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9400" y="3581400"/>
            <a:ext cx="2514600" cy="188595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smtClean="0"/>
              <a:t>Resultados</a:t>
            </a:r>
            <a:endParaRPr lang="es-MX" dirty="0"/>
          </a:p>
        </p:txBody>
      </p:sp>
      <p:sp>
        <p:nvSpPr>
          <p:cNvPr id="3" name="Content Placeholder 2"/>
          <p:cNvSpPr>
            <a:spLocks noGrp="1"/>
          </p:cNvSpPr>
          <p:nvPr>
            <p:ph idx="1"/>
          </p:nvPr>
        </p:nvSpPr>
        <p:spPr/>
        <p:txBody>
          <a:bodyPr>
            <a:normAutofit/>
          </a:bodyPr>
          <a:lstStyle/>
          <a:p>
            <a:r>
              <a:rPr lang="es-MX" dirty="0" smtClean="0"/>
              <a:t>Empoderamiento de la comunidad a través de los líderes comunitarios (comités de salud) y en forma general.</a:t>
            </a:r>
          </a:p>
          <a:p>
            <a:pPr lvl="1"/>
            <a:r>
              <a:rPr lang="es-MX" dirty="0" smtClean="0"/>
              <a:t>Herramientas en salud.</a:t>
            </a:r>
          </a:p>
          <a:p>
            <a:pPr lvl="1"/>
            <a:r>
              <a:rPr lang="es-MX" dirty="0" smtClean="0"/>
              <a:t>Gestiones.</a:t>
            </a:r>
          </a:p>
          <a:p>
            <a:pPr lvl="1"/>
            <a:r>
              <a:rPr lang="es-MX" dirty="0" smtClean="0"/>
              <a:t> Desarrollo de programas: </a:t>
            </a:r>
          </a:p>
          <a:p>
            <a:r>
              <a:rPr lang="es-MX" dirty="0" smtClean="0"/>
              <a:t>Perspectiva de determinantes sociales de salud y la Promoción de la Salud como base.</a:t>
            </a:r>
          </a:p>
        </p:txBody>
      </p:sp>
    </p:spTree>
    <p:extLst>
      <p:ext uri="{BB962C8B-B14F-4D97-AF65-F5344CB8AC3E}">
        <p14:creationId xmlns:p14="http://schemas.microsoft.com/office/powerpoint/2010/main" val="13587975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8600" y="304800"/>
            <a:ext cx="8686800" cy="1905000"/>
          </a:xfrm>
        </p:spPr>
        <p:txBody>
          <a:bodyPr>
            <a:normAutofit fontScale="90000"/>
          </a:bodyPr>
          <a:lstStyle/>
          <a:p>
            <a:r>
              <a:rPr lang="es-MX" b="1" dirty="0" smtClean="0"/>
              <a:t>“La Vinculación Jurisdicción-Municipio para lograr Municipios, Comunidades y Entornos Saludables”</a:t>
            </a:r>
            <a:endParaRPr lang="es-MX" dirty="0"/>
          </a:p>
        </p:txBody>
      </p:sp>
      <p:sp>
        <p:nvSpPr>
          <p:cNvPr id="3" name="2 Marcador de contenido"/>
          <p:cNvSpPr>
            <a:spLocks noGrp="1"/>
          </p:cNvSpPr>
          <p:nvPr>
            <p:ph idx="1"/>
          </p:nvPr>
        </p:nvSpPr>
        <p:spPr>
          <a:xfrm>
            <a:off x="457200" y="2438400"/>
            <a:ext cx="8229600" cy="3687763"/>
          </a:xfrm>
        </p:spPr>
        <p:txBody>
          <a:bodyPr>
            <a:normAutofit fontScale="70000" lnSpcReduction="20000"/>
          </a:bodyPr>
          <a:lstStyle/>
          <a:p>
            <a:pPr marL="514350" indent="-514350">
              <a:buFont typeface="+mj-lt"/>
              <a:buAutoNum type="arabicPeriod"/>
            </a:pPr>
            <a:r>
              <a:rPr lang="es-MX" dirty="0" smtClean="0"/>
              <a:t>Estrategia utilizada para la coordinación y vinculación Jurisdicción-Municipio.</a:t>
            </a:r>
          </a:p>
          <a:p>
            <a:pPr marL="514350" indent="-514350">
              <a:buFont typeface="+mj-lt"/>
              <a:buAutoNum type="arabicPeriod"/>
            </a:pPr>
            <a:r>
              <a:rPr lang="es-MX" dirty="0" smtClean="0"/>
              <a:t>Acciones plasmadas en el Plan de Desarrollo Municipal y su </a:t>
            </a:r>
            <a:r>
              <a:rPr lang="es-MX" dirty="0" err="1" smtClean="0"/>
              <a:t>transversalización</a:t>
            </a:r>
            <a:r>
              <a:rPr lang="es-MX" dirty="0" smtClean="0"/>
              <a:t> con el Programa de Entornos y Comunidades Saludables de Promoción de la Salud.</a:t>
            </a:r>
          </a:p>
          <a:p>
            <a:pPr marL="514350" indent="-514350">
              <a:buFont typeface="+mj-lt"/>
              <a:buAutoNum type="arabicPeriod"/>
            </a:pPr>
            <a:r>
              <a:rPr lang="es-MX" dirty="0" smtClean="0"/>
              <a:t>Papel de la comunidad en el desarrollo de las Estrategias del Programa de Entornos y Comunidades Saludables.</a:t>
            </a:r>
          </a:p>
          <a:p>
            <a:pPr marL="514350" indent="-514350">
              <a:buFont typeface="+mj-lt"/>
              <a:buAutoNum type="arabicPeriod"/>
            </a:pPr>
            <a:r>
              <a:rPr lang="es-MX" dirty="0" smtClean="0"/>
              <a:t>Productos obtenidos.</a:t>
            </a:r>
          </a:p>
          <a:p>
            <a:pPr marL="514350" indent="-514350">
              <a:buFont typeface="+mj-lt"/>
              <a:buAutoNum type="arabicPeriod"/>
            </a:pPr>
            <a:r>
              <a:rPr lang="es-MX" dirty="0" smtClean="0"/>
              <a:t>Resultados. </a:t>
            </a:r>
          </a:p>
          <a:p>
            <a:pPr marL="514350" indent="-514350">
              <a:buFont typeface="+mj-lt"/>
              <a:buAutoNum type="arabicPeriod"/>
            </a:pPr>
            <a:r>
              <a:rPr lang="es-MX" dirty="0" smtClean="0"/>
              <a:t>Compromisos y el legado a las nuevas administraciones municipales en salud.</a:t>
            </a:r>
          </a:p>
          <a:p>
            <a:endParaRPr lang="es-MX"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523731" y="214745"/>
            <a:ext cx="8229600" cy="1143000"/>
          </a:xfrm>
        </p:spPr>
        <p:txBody>
          <a:bodyPr>
            <a:normAutofit fontScale="90000"/>
          </a:bodyPr>
          <a:lstStyle/>
          <a:p>
            <a:r>
              <a:rPr lang="es-MX" altLang="en-US" sz="4000" b="1" dirty="0" smtClean="0"/>
              <a:t>CONOCE TUS NÚMEROS, MIDE TU PRESIÓN ARTERIAL, CUIDA TU CORAZÓN</a:t>
            </a:r>
            <a:endParaRPr lang="es-MX" altLang="en-US" b="1" dirty="0" smtClean="0"/>
          </a:p>
        </p:txBody>
      </p:sp>
      <p:graphicFrame>
        <p:nvGraphicFramePr>
          <p:cNvPr id="20483" name="Content Placeholder 3"/>
          <p:cNvGraphicFramePr>
            <a:graphicFrameLocks noGrp="1"/>
          </p:cNvGraphicFramePr>
          <p:nvPr>
            <p:ph idx="1"/>
            <p:extLst>
              <p:ext uri="{D42A27DB-BD31-4B8C-83A1-F6EECF244321}">
                <p14:modId xmlns:p14="http://schemas.microsoft.com/office/powerpoint/2010/main" val="3812555943"/>
              </p:ext>
            </p:extLst>
          </p:nvPr>
        </p:nvGraphicFramePr>
        <p:xfrm>
          <a:off x="152400" y="1219200"/>
          <a:ext cx="3657600" cy="2209800"/>
        </p:xfrm>
        <a:graphic>
          <a:graphicData uri="http://schemas.openxmlformats.org/presentationml/2006/ole">
            <mc:AlternateContent xmlns:mc="http://schemas.openxmlformats.org/markup-compatibility/2006">
              <mc:Choice xmlns:v="urn:schemas-microsoft-com:vml" Requires="v">
                <p:oleObj spid="_x0000_s29913" r:id="rId3" imgW="8333954" imgH="4627265" progId="Excel.Sheet.8">
                  <p:embed/>
                </p:oleObj>
              </mc:Choice>
              <mc:Fallback>
                <p:oleObj r:id="rId3" imgW="8333954" imgH="4627265" progId="Excel.Sheet.8">
                  <p:embed/>
                  <p:pic>
                    <p:nvPicPr>
                      <p:cNvPr id="0" name="Picture 2"/>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219200"/>
                        <a:ext cx="3657600" cy="220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1 Objeto"/>
          <p:cNvGraphicFramePr>
            <a:graphicFrameLocks noGrp="1"/>
          </p:cNvGraphicFramePr>
          <p:nvPr>
            <p:extLst>
              <p:ext uri="{D42A27DB-BD31-4B8C-83A1-F6EECF244321}">
                <p14:modId xmlns:p14="http://schemas.microsoft.com/office/powerpoint/2010/main" val="64159270"/>
              </p:ext>
            </p:extLst>
          </p:nvPr>
        </p:nvGraphicFramePr>
        <p:xfrm>
          <a:off x="2895600" y="1371600"/>
          <a:ext cx="3602182" cy="2147455"/>
        </p:xfrm>
        <a:graphic>
          <a:graphicData uri="http://schemas.openxmlformats.org/presentationml/2006/ole">
            <mc:AlternateContent xmlns:mc="http://schemas.openxmlformats.org/markup-compatibility/2006">
              <mc:Choice xmlns:v="urn:schemas-microsoft-com:vml" Requires="v">
                <p:oleObj spid="_x0000_s29914" r:id="rId5" imgW="8333954" imgH="4627265" progId="Excel.Sheet.8">
                  <p:embed/>
                </p:oleObj>
              </mc:Choice>
              <mc:Fallback>
                <p:oleObj r:id="rId5" imgW="8333954" imgH="4627265" progId="Excel.Sheet.8">
                  <p:embed/>
                  <p:pic>
                    <p:nvPicPr>
                      <p:cNvPr id="0" name="Picture 3"/>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1371600"/>
                        <a:ext cx="3602182" cy="2147455"/>
                      </a:xfrm>
                      <a:prstGeom prst="rect">
                        <a:avLst/>
                      </a:prstGeom>
                      <a:noFill/>
                    </p:spPr>
                  </p:pic>
                </p:oleObj>
              </mc:Fallback>
            </mc:AlternateContent>
          </a:graphicData>
        </a:graphic>
      </p:graphicFrame>
      <p:graphicFrame>
        <p:nvGraphicFramePr>
          <p:cNvPr id="3" name="2 Objeto"/>
          <p:cNvGraphicFramePr>
            <a:graphicFrameLocks/>
          </p:cNvGraphicFramePr>
          <p:nvPr>
            <p:extLst>
              <p:ext uri="{D42A27DB-BD31-4B8C-83A1-F6EECF244321}">
                <p14:modId xmlns:p14="http://schemas.microsoft.com/office/powerpoint/2010/main" val="1761509235"/>
              </p:ext>
            </p:extLst>
          </p:nvPr>
        </p:nvGraphicFramePr>
        <p:xfrm>
          <a:off x="5465618" y="1205345"/>
          <a:ext cx="2971800" cy="2819400"/>
        </p:xfrm>
        <a:graphic>
          <a:graphicData uri="http://schemas.openxmlformats.org/presentationml/2006/ole">
            <mc:AlternateContent xmlns:mc="http://schemas.openxmlformats.org/markup-compatibility/2006">
              <mc:Choice xmlns:v="urn:schemas-microsoft-com:vml" Requires="v">
                <p:oleObj spid="_x0000_s29915" r:id="rId7" imgW="6194073" imgH="4163929" progId="Excel.Sheet.8">
                  <p:embed/>
                </p:oleObj>
              </mc:Choice>
              <mc:Fallback>
                <p:oleObj r:id="rId7" imgW="6194073" imgH="4163929" progId="Excel.Sheet.8">
                  <p:embed/>
                  <p:pic>
                    <p:nvPicPr>
                      <p:cNvPr id="0" name="Picture 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65618" y="1205345"/>
                        <a:ext cx="2971800" cy="281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3 Objeto"/>
          <p:cNvGraphicFramePr>
            <a:graphicFrameLocks noGrp="1"/>
          </p:cNvGraphicFramePr>
          <p:nvPr>
            <p:extLst>
              <p:ext uri="{D42A27DB-BD31-4B8C-83A1-F6EECF244321}">
                <p14:modId xmlns:p14="http://schemas.microsoft.com/office/powerpoint/2010/main" val="445921669"/>
              </p:ext>
            </p:extLst>
          </p:nvPr>
        </p:nvGraphicFramePr>
        <p:xfrm>
          <a:off x="533400" y="3536875"/>
          <a:ext cx="4864608" cy="2590800"/>
        </p:xfrm>
        <a:graphic>
          <a:graphicData uri="http://schemas.openxmlformats.org/presentationml/2006/ole">
            <mc:AlternateContent xmlns:mc="http://schemas.openxmlformats.org/markup-compatibility/2006">
              <mc:Choice xmlns:v="urn:schemas-microsoft-com:vml" Requires="v">
                <p:oleObj spid="_x0000_s29916" r:id="rId9" imgW="8327858" imgH="4627265" progId="Excel.Sheet.8">
                  <p:embed/>
                </p:oleObj>
              </mc:Choice>
              <mc:Fallback>
                <p:oleObj r:id="rId9" imgW="8327858" imgH="4627265" progId="Excel.Sheet.8">
                  <p:embed/>
                  <p:pic>
                    <p:nvPicPr>
                      <p:cNvPr id="0" name="Picture 5"/>
                      <p:cNvPicPr>
                        <a:picLocks noGrp="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 y="3536875"/>
                        <a:ext cx="4864608" cy="2590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4 Objeto"/>
          <p:cNvGraphicFramePr>
            <a:graphicFrameLocks/>
          </p:cNvGraphicFramePr>
          <p:nvPr>
            <p:extLst>
              <p:ext uri="{D42A27DB-BD31-4B8C-83A1-F6EECF244321}">
                <p14:modId xmlns:p14="http://schemas.microsoft.com/office/powerpoint/2010/main" val="2859229562"/>
              </p:ext>
            </p:extLst>
          </p:nvPr>
        </p:nvGraphicFramePr>
        <p:xfrm>
          <a:off x="4038600" y="3276600"/>
          <a:ext cx="3200400" cy="2590800"/>
        </p:xfrm>
        <a:graphic>
          <a:graphicData uri="http://schemas.openxmlformats.org/presentationml/2006/ole">
            <mc:AlternateContent xmlns:mc="http://schemas.openxmlformats.org/markup-compatibility/2006">
              <mc:Choice xmlns:v="urn:schemas-microsoft-com:vml" Requires="v">
                <p:oleObj spid="_x0000_s29917" r:id="rId11" imgW="6200169" imgH="4163929" progId="Excel.Sheet.8">
                  <p:embed/>
                </p:oleObj>
              </mc:Choice>
              <mc:Fallback>
                <p:oleObj r:id="rId11" imgW="6200169" imgH="4163929" progId="Excel.Sheet.8">
                  <p:embed/>
                  <p:pic>
                    <p:nvPicPr>
                      <p:cNvPr id="0" name="Picture 6"/>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38600" y="3276600"/>
                        <a:ext cx="3200400" cy="2590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Picture 1"/>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81600" y="5397351"/>
            <a:ext cx="3770511" cy="1460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57341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noAutofit/>
          </a:bodyPr>
          <a:lstStyle/>
          <a:p>
            <a:r>
              <a:rPr lang="es-MX" altLang="en-US" sz="3600" b="1" dirty="0"/>
              <a:t>CONOCE TUS NÚMEROS, MIDE TU PRESIÓN ARTERIAL, CUIDA TU CORAZÓN</a:t>
            </a:r>
            <a:endParaRPr lang="en-US" altLang="en-US" sz="3600" dirty="0" smtClean="0"/>
          </a:p>
        </p:txBody>
      </p:sp>
      <p:graphicFrame>
        <p:nvGraphicFramePr>
          <p:cNvPr id="26627" name="Content Placeholder 4"/>
          <p:cNvGraphicFramePr>
            <a:graphicFrameLocks noGrp="1"/>
          </p:cNvGraphicFramePr>
          <p:nvPr>
            <p:ph idx="1"/>
            <p:extLst>
              <p:ext uri="{D42A27DB-BD31-4B8C-83A1-F6EECF244321}">
                <p14:modId xmlns:p14="http://schemas.microsoft.com/office/powerpoint/2010/main" val="1292807578"/>
              </p:ext>
            </p:extLst>
          </p:nvPr>
        </p:nvGraphicFramePr>
        <p:xfrm>
          <a:off x="1676400" y="3581400"/>
          <a:ext cx="5257800" cy="2928938"/>
        </p:xfrm>
        <a:graphic>
          <a:graphicData uri="http://schemas.openxmlformats.org/presentationml/2006/ole">
            <mc:AlternateContent xmlns:mc="http://schemas.openxmlformats.org/markup-compatibility/2006">
              <mc:Choice xmlns:v="urn:schemas-microsoft-com:vml" Requires="v">
                <p:oleObj spid="_x0000_s30808" r:id="rId4" imgW="8327858" imgH="4627265" progId="Excel.Sheet.8">
                  <p:embed/>
                </p:oleObj>
              </mc:Choice>
              <mc:Fallback>
                <p:oleObj r:id="rId4" imgW="8327858" imgH="4627265" progId="Excel.Sheet.8">
                  <p:embed/>
                  <p:pic>
                    <p:nvPicPr>
                      <p:cNvPr id="0" name="Picture 2"/>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3581400"/>
                        <a:ext cx="5257800" cy="2928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Chart 6"/>
          <p:cNvGraphicFramePr>
            <a:graphicFrameLocks/>
          </p:cNvGraphicFramePr>
          <p:nvPr>
            <p:extLst>
              <p:ext uri="{D42A27DB-BD31-4B8C-83A1-F6EECF244321}">
                <p14:modId xmlns:p14="http://schemas.microsoft.com/office/powerpoint/2010/main" val="515778729"/>
              </p:ext>
            </p:extLst>
          </p:nvPr>
        </p:nvGraphicFramePr>
        <p:xfrm>
          <a:off x="4114800" y="3886200"/>
          <a:ext cx="5262736" cy="259228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 name="5 Objeto"/>
          <p:cNvGraphicFramePr>
            <a:graphicFrameLocks noGrp="1"/>
          </p:cNvGraphicFramePr>
          <p:nvPr>
            <p:extLst>
              <p:ext uri="{D42A27DB-BD31-4B8C-83A1-F6EECF244321}">
                <p14:modId xmlns:p14="http://schemas.microsoft.com/office/powerpoint/2010/main" val="1129652980"/>
              </p:ext>
            </p:extLst>
          </p:nvPr>
        </p:nvGraphicFramePr>
        <p:xfrm>
          <a:off x="4989513" y="1676400"/>
          <a:ext cx="5080000" cy="246856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8" name="7 Objeto"/>
          <p:cNvGraphicFramePr>
            <a:graphicFrameLocks noGrp="1"/>
          </p:cNvGraphicFramePr>
          <p:nvPr>
            <p:extLst>
              <p:ext uri="{D42A27DB-BD31-4B8C-83A1-F6EECF244321}">
                <p14:modId xmlns:p14="http://schemas.microsoft.com/office/powerpoint/2010/main" val="1917580020"/>
              </p:ext>
            </p:extLst>
          </p:nvPr>
        </p:nvGraphicFramePr>
        <p:xfrm>
          <a:off x="1295400" y="1676400"/>
          <a:ext cx="4089400" cy="2243138"/>
        </p:xfrm>
        <a:graphic>
          <a:graphicData uri="http://schemas.openxmlformats.org/presentationml/2006/ole">
            <mc:AlternateContent xmlns:mc="http://schemas.openxmlformats.org/markup-compatibility/2006">
              <mc:Choice xmlns:v="urn:schemas-microsoft-com:vml" Requires="v">
                <p:oleObj spid="_x0000_s30809" name="Worksheet" r:id="rId8" imgW="8327858" imgH="4627265" progId="Excel.Sheet.8">
                  <p:embed/>
                </p:oleObj>
              </mc:Choice>
              <mc:Fallback>
                <p:oleObj name="Worksheet" r:id="rId8" imgW="8327858" imgH="4627265" progId="Excel.Sheet.8">
                  <p:embed/>
                  <p:pic>
                    <p:nvPicPr>
                      <p:cNvPr id="0" name="Picture 3"/>
                      <p:cNvPicPr>
                        <a:picLocks noGrp="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5400" y="1676400"/>
                        <a:ext cx="4089400" cy="2243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6246962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MX" dirty="0" smtClean="0"/>
              <a:t>10,000 pasos…. es el Primer Paso.</a:t>
            </a:r>
            <a:endParaRPr lang="es-MX" dirty="0"/>
          </a:p>
        </p:txBody>
      </p:sp>
      <p:sp>
        <p:nvSpPr>
          <p:cNvPr id="5" name="4 Marcador de contenido"/>
          <p:cNvSpPr>
            <a:spLocks noGrp="1"/>
          </p:cNvSpPr>
          <p:nvPr>
            <p:ph sz="half" idx="2"/>
          </p:nvPr>
        </p:nvSpPr>
        <p:spPr/>
        <p:txBody>
          <a:bodyPr/>
          <a:lstStyle/>
          <a:p>
            <a:pPr marL="0" indent="0">
              <a:buNone/>
            </a:pPr>
            <a:endParaRPr lang="es-MX" dirty="0"/>
          </a:p>
          <a:p>
            <a:r>
              <a:rPr lang="es-MX" dirty="0" smtClean="0"/>
              <a:t> 2,190 participantes.</a:t>
            </a:r>
          </a:p>
          <a:p>
            <a:r>
              <a:rPr lang="es-MX" dirty="0" smtClean="0"/>
              <a:t>21.9 millones de pasos.</a:t>
            </a:r>
          </a:p>
          <a:p>
            <a:r>
              <a:rPr lang="es-MX" dirty="0" smtClean="0"/>
              <a:t>10,950 kilómetros recorridos en conjunto.</a:t>
            </a:r>
          </a:p>
          <a:p>
            <a:endParaRPr lang="es-MX" dirty="0"/>
          </a:p>
        </p:txBody>
      </p:sp>
      <p:sp>
        <p:nvSpPr>
          <p:cNvPr id="7" name="6 Marcador de contenido"/>
          <p:cNvSpPr>
            <a:spLocks noGrp="1"/>
          </p:cNvSpPr>
          <p:nvPr>
            <p:ph sz="half" idx="1"/>
          </p:nvPr>
        </p:nvSpPr>
        <p:spPr/>
        <p:txBody>
          <a:bodyPr/>
          <a:lstStyle/>
          <a:p>
            <a:endParaRPr lang="es-MX" dirty="0"/>
          </a:p>
        </p:txBody>
      </p:sp>
      <p:pic>
        <p:nvPicPr>
          <p:cNvPr id="8" name="Picture 2" descr="H:\Gráficos Transición\cartel 10 mil pasos-2.jpg"/>
          <p:cNvPicPr>
            <a:picLocks noChangeAspect="1" noChangeArrowheads="1"/>
          </p:cNvPicPr>
          <p:nvPr/>
        </p:nvPicPr>
        <p:blipFill>
          <a:blip r:embed="rId2" cstate="print"/>
          <a:srcRect/>
          <a:stretch>
            <a:fillRect/>
          </a:stretch>
        </p:blipFill>
        <p:spPr bwMode="auto">
          <a:xfrm>
            <a:off x="914400" y="1524000"/>
            <a:ext cx="2362200" cy="4720402"/>
          </a:xfrm>
          <a:prstGeom prst="rect">
            <a:avLst/>
          </a:prstGeom>
          <a:noFill/>
        </p:spPr>
      </p:pic>
      <p:pic>
        <p:nvPicPr>
          <p:cNvPr id="6" name="Picture 2" descr="C:\Users\Dr Abel\Dropbox\Servicios Medicos Municipales\Medicina Preventiva\10,000 pasos\lona para caminar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4267200"/>
            <a:ext cx="5029200" cy="16755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Gráficos Transición\se acabaron los pretextos.jpg"/>
          <p:cNvPicPr>
            <a:picLocks noChangeAspect="1" noChangeArrowheads="1"/>
          </p:cNvPicPr>
          <p:nvPr/>
        </p:nvPicPr>
        <p:blipFill>
          <a:blip r:embed="rId2" cstate="print"/>
          <a:srcRect/>
          <a:stretch>
            <a:fillRect/>
          </a:stretch>
        </p:blipFill>
        <p:spPr bwMode="auto">
          <a:xfrm>
            <a:off x="6629400" y="4800600"/>
            <a:ext cx="1295400" cy="1292591"/>
          </a:xfrm>
          <a:prstGeom prst="rect">
            <a:avLst/>
          </a:prstGeom>
          <a:noFill/>
        </p:spPr>
      </p:pic>
      <p:sp>
        <p:nvSpPr>
          <p:cNvPr id="2" name="Title 1"/>
          <p:cNvSpPr>
            <a:spLocks noGrp="1"/>
          </p:cNvSpPr>
          <p:nvPr>
            <p:ph type="title"/>
          </p:nvPr>
        </p:nvSpPr>
        <p:spPr/>
        <p:txBody>
          <a:bodyPr/>
          <a:lstStyle/>
          <a:p>
            <a:r>
              <a:rPr lang="es-MX" dirty="0" smtClean="0"/>
              <a:t>Paseos Ciclistas por la Salud.</a:t>
            </a:r>
            <a:endParaRPr lang="es-MX" dirty="0"/>
          </a:p>
        </p:txBody>
      </p:sp>
      <p:sp>
        <p:nvSpPr>
          <p:cNvPr id="4" name="Content Placeholder 3"/>
          <p:cNvSpPr>
            <a:spLocks noGrp="1"/>
          </p:cNvSpPr>
          <p:nvPr>
            <p:ph sz="half" idx="2"/>
          </p:nvPr>
        </p:nvSpPr>
        <p:spPr>
          <a:xfrm>
            <a:off x="3657600" y="1447800"/>
            <a:ext cx="5486400" cy="4525963"/>
          </a:xfrm>
        </p:spPr>
        <p:txBody>
          <a:bodyPr/>
          <a:lstStyle/>
          <a:p>
            <a:r>
              <a:rPr lang="es-MX" dirty="0" smtClean="0"/>
              <a:t>79 paseos. 10, 160 participantes.</a:t>
            </a:r>
          </a:p>
          <a:p>
            <a:r>
              <a:rPr lang="es-MX" dirty="0" smtClean="0"/>
              <a:t>5, 400 kilómetros. </a:t>
            </a:r>
          </a:p>
          <a:p>
            <a:r>
              <a:rPr lang="es-MX" dirty="0" smtClean="0"/>
              <a:t>Usa la Cabeza, Ponte el Casco.</a:t>
            </a:r>
          </a:p>
          <a:p>
            <a:r>
              <a:rPr lang="es-MX" dirty="0" smtClean="0"/>
              <a:t>Se acabaron los Pretextos..          Te Prestamos la Bici!</a:t>
            </a:r>
          </a:p>
          <a:p>
            <a:r>
              <a:rPr lang="es-MX" dirty="0" smtClean="0"/>
              <a:t>IP, Sector Educativo (4 Univ., 5 Prepas )Comunidad, Sector Salud, Municipio.</a:t>
            </a:r>
          </a:p>
          <a:p>
            <a:r>
              <a:rPr lang="es-MX" dirty="0" smtClean="0"/>
              <a:t>Impacto múltiple.</a:t>
            </a:r>
          </a:p>
        </p:txBody>
      </p:sp>
      <p:pic>
        <p:nvPicPr>
          <p:cNvPr id="31746" name="Picture 2" descr="C:\Users\Dr Abel\Documents\SMM 2012-2015 Comunicacion Social\Paseos Ciclistas 2014-2015\collage paseos ciclistas chico.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990601" y="1447800"/>
            <a:ext cx="2617390" cy="4678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5986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smtClean="0"/>
              <a:t>Testimonios</a:t>
            </a:r>
            <a:endParaRPr lang="es-MX" dirty="0"/>
          </a:p>
        </p:txBody>
      </p:sp>
      <p:sp>
        <p:nvSpPr>
          <p:cNvPr id="4" name="Content Placeholder 3"/>
          <p:cNvSpPr>
            <a:spLocks noGrp="1"/>
          </p:cNvSpPr>
          <p:nvPr>
            <p:ph sz="half" idx="2"/>
          </p:nvPr>
        </p:nvSpPr>
        <p:spPr>
          <a:xfrm>
            <a:off x="457200" y="1600200"/>
            <a:ext cx="8229600" cy="4525963"/>
          </a:xfrm>
        </p:spPr>
        <p:txBody>
          <a:bodyPr>
            <a:normAutofit fontScale="85000" lnSpcReduction="10000"/>
          </a:bodyPr>
          <a:lstStyle/>
          <a:p>
            <a:r>
              <a:rPr lang="es-MX" sz="1800" dirty="0" smtClean="0"/>
              <a:t>inicie </a:t>
            </a:r>
            <a:r>
              <a:rPr lang="es-MX" sz="1800" dirty="0"/>
              <a:t>el año pasado con los paseos ciclistas que promovió el 26 Ayuntamiento, y los </a:t>
            </a:r>
            <a:r>
              <a:rPr lang="es-MX" sz="1800" b="1" u="sng" dirty="0"/>
              <a:t>resultados </a:t>
            </a:r>
            <a:r>
              <a:rPr lang="es-MX" sz="1800" dirty="0"/>
              <a:t>hasta ahora es que mis niveles de azúcar (</a:t>
            </a:r>
            <a:r>
              <a:rPr lang="es-MX" sz="1800" b="1" u="sng" dirty="0"/>
              <a:t>diabetes) se controlaron a tal grado que tengo 6 meses que no he tomado pastillas para ese mal</a:t>
            </a:r>
            <a:r>
              <a:rPr lang="es-MX" sz="1800" dirty="0"/>
              <a:t>, además de que </a:t>
            </a:r>
            <a:r>
              <a:rPr lang="es-MX" sz="1800" b="1" u="sng" dirty="0"/>
              <a:t>la presión arterial también se ha mantenido al margen. </a:t>
            </a:r>
            <a:r>
              <a:rPr lang="es-MX" sz="1800" dirty="0"/>
              <a:t>Mi estado anímico se mejoró, ya que al ser maestro y estar muchas horas frente a  grupos al día, llegaba fatigado a mi casa. Hoy en día no he perdido gran peso (1.5 kg), pero al menos he mantenido mi peso sin dieta. Me siento bien, me siento a gusto y sobre todo contento de que mis hijos también se hayan animado a participar en este evento</a:t>
            </a:r>
            <a:r>
              <a:rPr lang="es-MX" sz="1800" dirty="0" smtClean="0"/>
              <a:t>.</a:t>
            </a:r>
            <a:r>
              <a:rPr lang="es-MX" sz="1800" dirty="0"/>
              <a:t> Ojalá que sigan este tipo de paseos ya que además de entretenidos, son saludables y divertidos, une a la familia y estimula la participación y convivencia como se menciona, encuentras amistades que tenía tiempo que no veía… </a:t>
            </a:r>
            <a:endParaRPr lang="es-MX" sz="1800" dirty="0" smtClean="0"/>
          </a:p>
          <a:p>
            <a:r>
              <a:rPr lang="es-MX" sz="1800" b="1" u="sng" dirty="0">
                <a:hlinkClick r:id="rId2"/>
              </a:rPr>
              <a:t>Dulce </a:t>
            </a:r>
            <a:r>
              <a:rPr lang="es-MX" sz="1800" b="1" u="sng" dirty="0" err="1">
                <a:hlinkClick r:id="rId2"/>
              </a:rPr>
              <a:t>Belen</a:t>
            </a:r>
            <a:r>
              <a:rPr lang="es-MX" sz="1800" b="1" u="sng" dirty="0">
                <a:hlinkClick r:id="rId2"/>
              </a:rPr>
              <a:t> Padilla</a:t>
            </a:r>
            <a:r>
              <a:rPr lang="es-MX" sz="1800" dirty="0"/>
              <a:t> Pues para mi el ciclismo es algo que desde chica</a:t>
            </a:r>
            <a:r>
              <a:rPr lang="es-MX" sz="1800" dirty="0" smtClean="0"/>
              <a:t>, me </a:t>
            </a:r>
            <a:r>
              <a:rPr lang="es-MX" sz="1800" dirty="0"/>
              <a:t>apasiona. Y que tengo muchos recuerdos muy bonitos de infancia y que deje de practicar ya entrando a la adolescencia, hoy lo retome junto con mis tres hijos e impulse a mi hoy esposo dado que a él no le gustaba más bien le digo que no sabía que le gustaba , hoy para mi familia y para mi , </a:t>
            </a:r>
            <a:r>
              <a:rPr lang="es-MX" sz="1800" b="1" u="sng" dirty="0"/>
              <a:t>hemos adoptado el jueves de Paseo como para dedicar a nuestros hijos un poco de tiempo de calidad y sembrar en ellos, bonitos recuerdos de su infancia</a:t>
            </a:r>
            <a:r>
              <a:rPr lang="es-MX" sz="1800" dirty="0"/>
              <a:t>, para que el día de mañana puedan decir, me acuerdo...... Y estoy muy agradecida con los organizadores y patrocinadores de estos paseos. Y también comentar que volví a retomar el ciclismo no nomas los jueves hoy procuro practicarlo casi diario o por lo menos 5 días a la semana ya que e visto cambios físicos que me gustan y también he conocido gente que le gusta el ciclismo al igual que a mi</a:t>
            </a:r>
            <a:r>
              <a:rPr lang="es-MX" sz="1800" dirty="0" smtClean="0"/>
              <a:t>.</a:t>
            </a:r>
            <a:endParaRPr lang="en-US" sz="1800" dirty="0"/>
          </a:p>
          <a:p>
            <a:endParaRPr lang="es-MX" dirty="0"/>
          </a:p>
        </p:txBody>
      </p:sp>
    </p:spTree>
    <p:extLst>
      <p:ext uri="{BB962C8B-B14F-4D97-AF65-F5344CB8AC3E}">
        <p14:creationId xmlns:p14="http://schemas.microsoft.com/office/powerpoint/2010/main" val="3680056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MX" dirty="0"/>
              <a:t>Testimonios</a:t>
            </a:r>
          </a:p>
        </p:txBody>
      </p:sp>
      <p:sp>
        <p:nvSpPr>
          <p:cNvPr id="6" name="Content Placeholder 5"/>
          <p:cNvSpPr>
            <a:spLocks noGrp="1"/>
          </p:cNvSpPr>
          <p:nvPr>
            <p:ph idx="1"/>
          </p:nvPr>
        </p:nvSpPr>
        <p:spPr/>
        <p:txBody>
          <a:bodyPr>
            <a:normAutofit fontScale="55000" lnSpcReduction="20000"/>
          </a:bodyPr>
          <a:lstStyle/>
          <a:p>
            <a:r>
              <a:rPr lang="es-MX" b="1" u="sng" dirty="0" err="1" smtClean="0">
                <a:hlinkClick r:id="rId2"/>
              </a:rPr>
              <a:t>Jesus</a:t>
            </a:r>
            <a:r>
              <a:rPr lang="es-MX" b="1" u="sng" dirty="0" smtClean="0">
                <a:hlinkClick r:id="rId2"/>
              </a:rPr>
              <a:t> </a:t>
            </a:r>
            <a:r>
              <a:rPr lang="es-MX" b="1" u="sng" dirty="0">
                <a:hlinkClick r:id="rId2"/>
              </a:rPr>
              <a:t>Alfredo Mendoza</a:t>
            </a:r>
            <a:r>
              <a:rPr lang="es-MX" dirty="0"/>
              <a:t> Yo inicie en los paseo por que me recomendaron hacer ejercicio por mi </a:t>
            </a:r>
            <a:r>
              <a:rPr lang="es-MX" dirty="0" smtClean="0"/>
              <a:t>diabetes</a:t>
            </a:r>
            <a:r>
              <a:rPr lang="en-US" dirty="0" smtClean="0"/>
              <a:t>. </a:t>
            </a:r>
            <a:r>
              <a:rPr lang="es-MX" dirty="0" smtClean="0"/>
              <a:t>Si </a:t>
            </a:r>
            <a:r>
              <a:rPr lang="es-MX" dirty="0"/>
              <a:t>lo controle no tomo mucha </a:t>
            </a:r>
            <a:r>
              <a:rPr lang="es-MX" dirty="0" smtClean="0"/>
              <a:t>medicina.</a:t>
            </a:r>
          </a:p>
          <a:p>
            <a:r>
              <a:rPr lang="en-US" dirty="0" smtClean="0"/>
              <a:t> </a:t>
            </a:r>
            <a:r>
              <a:rPr lang="es-MX" dirty="0"/>
              <a:t>B</a:t>
            </a:r>
            <a:r>
              <a:rPr lang="es-MX" dirty="0" smtClean="0"/>
              <a:t>uen </a:t>
            </a:r>
            <a:r>
              <a:rPr lang="es-MX" dirty="0"/>
              <a:t>día Dr. Abel, mi nombre es Everardo Gurrola Regalado, tengo 31 años de edad, inicie en el ciclismo hace ya 2 años, fui invitado a participar en el paseo rosarito ensenada y </a:t>
            </a:r>
            <a:r>
              <a:rPr lang="es-MX" dirty="0" err="1"/>
              <a:t>empece</a:t>
            </a:r>
            <a:r>
              <a:rPr lang="es-MX" dirty="0"/>
              <a:t> a prepararme para tal evento, al mismo tiempo que inicie en la bicicleta, ... en ese mismo tiempo, se me caía el cabello, creando un circulo sin cabello, amigos me comentaban que era estrés, y que con un poco de ejercicio tal vez podría superar eso, inicie entonces a moverme en bicicleta y mi cabello regreso a su estado normal, ya no se me cae, tengo 2 años que me transporto en bicicleta a mi trabajo, son </a:t>
            </a:r>
            <a:r>
              <a:rPr lang="es-MX" dirty="0" smtClean="0"/>
              <a:t>10 km </a:t>
            </a:r>
            <a:r>
              <a:rPr lang="es-MX" dirty="0" err="1"/>
              <a:t>aprox</a:t>
            </a:r>
            <a:r>
              <a:rPr lang="es-MX" dirty="0"/>
              <a:t>, en la mañana y otros 10 de regreso por las tardes... he disfrutado de 3 paseos de rosarito ensenada, logrando mi mejor tiempo de 3:56 min, y esperamos mejorarlo en septiembre 26, he tenido la oportunidad unas 3 ocasiones de acompañarles en los paseo de los jueves, y son experiencias agradables, de amistad, de camaradería que se pueden disfrutas, espero que este programa continué por nuevos y mejores hábitos de salud para nuestra comunidad.</a:t>
            </a:r>
            <a:endParaRPr lang="en-US" dirty="0"/>
          </a:p>
          <a:p>
            <a:r>
              <a:rPr lang="es-MX" b="1" u="sng" dirty="0" smtClean="0">
                <a:hlinkClick r:id="rId3"/>
              </a:rPr>
              <a:t>Francisco </a:t>
            </a:r>
            <a:r>
              <a:rPr lang="es-MX" b="1" u="sng" dirty="0" err="1">
                <a:hlinkClick r:id="rId3"/>
              </a:rPr>
              <a:t>Martinez</a:t>
            </a:r>
            <a:r>
              <a:rPr lang="es-MX" dirty="0"/>
              <a:t> Yo inicie a pedalear </a:t>
            </a:r>
            <a:r>
              <a:rPr lang="es-MX" dirty="0" err="1"/>
              <a:t>aqui</a:t>
            </a:r>
            <a:r>
              <a:rPr lang="es-MX" dirty="0"/>
              <a:t> en los paseos y </a:t>
            </a:r>
            <a:r>
              <a:rPr lang="es-MX" dirty="0" err="1"/>
              <a:t>grasias</a:t>
            </a:r>
            <a:r>
              <a:rPr lang="es-MX" dirty="0"/>
              <a:t> a eso me e integrado a un grupo ciclista que se </a:t>
            </a:r>
            <a:r>
              <a:rPr lang="es-MX" dirty="0" err="1"/>
              <a:t>yaman</a:t>
            </a:r>
            <a:r>
              <a:rPr lang="es-MX" dirty="0"/>
              <a:t> los areneros </a:t>
            </a:r>
            <a:r>
              <a:rPr lang="es-MX" dirty="0" err="1"/>
              <a:t>mtb</a:t>
            </a:r>
            <a:endParaRPr lang="en-US" dirty="0"/>
          </a:p>
          <a:p>
            <a:endParaRPr lang="en-US" dirty="0"/>
          </a:p>
          <a:p>
            <a:endParaRPr lang="es-MX" dirty="0"/>
          </a:p>
        </p:txBody>
      </p:sp>
    </p:spTree>
    <p:extLst>
      <p:ext uri="{BB962C8B-B14F-4D97-AF65-F5344CB8AC3E}">
        <p14:creationId xmlns:p14="http://schemas.microsoft.com/office/powerpoint/2010/main" val="41809326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a:t>Testimonios</a:t>
            </a:r>
          </a:p>
        </p:txBody>
      </p:sp>
      <p:sp>
        <p:nvSpPr>
          <p:cNvPr id="3" name="Content Placeholder 2"/>
          <p:cNvSpPr>
            <a:spLocks noGrp="1"/>
          </p:cNvSpPr>
          <p:nvPr>
            <p:ph idx="1"/>
          </p:nvPr>
        </p:nvSpPr>
        <p:spPr/>
        <p:txBody>
          <a:bodyPr>
            <a:normAutofit fontScale="47500" lnSpcReduction="20000"/>
          </a:bodyPr>
          <a:lstStyle/>
          <a:p>
            <a:r>
              <a:rPr lang="es-MX" b="1" u="sng" dirty="0"/>
              <a:t>Aurora Ruiz de Guadalajara. </a:t>
            </a:r>
            <a:r>
              <a:rPr lang="en-US" b="1" u="sng" dirty="0"/>
              <a:t> </a:t>
            </a:r>
            <a:r>
              <a:rPr lang="es-MX" dirty="0" smtClean="0"/>
              <a:t>Hola </a:t>
            </a:r>
            <a:r>
              <a:rPr lang="es-MX" dirty="0" err="1"/>
              <a:t>bn</a:t>
            </a:r>
            <a:r>
              <a:rPr lang="es-MX" dirty="0"/>
              <a:t> </a:t>
            </a:r>
            <a:r>
              <a:rPr lang="es-MX" dirty="0" err="1"/>
              <a:t>dia</a:t>
            </a:r>
            <a:r>
              <a:rPr lang="es-MX" dirty="0"/>
              <a:t> </a:t>
            </a:r>
            <a:r>
              <a:rPr lang="es-MX" dirty="0" err="1"/>
              <a:t>doc</a:t>
            </a:r>
            <a:r>
              <a:rPr lang="es-MX" dirty="0"/>
              <a:t>, un gusto saludarlo, vi su </a:t>
            </a:r>
            <a:r>
              <a:rPr lang="es-MX" dirty="0" err="1"/>
              <a:t>publicacion</a:t>
            </a:r>
            <a:r>
              <a:rPr lang="es-MX" dirty="0"/>
              <a:t> y me </a:t>
            </a:r>
            <a:r>
              <a:rPr lang="es-MX" dirty="0" err="1"/>
              <a:t>movio</a:t>
            </a:r>
            <a:r>
              <a:rPr lang="es-MX" dirty="0"/>
              <a:t> el sentimiento porque efectivamente, yo fui de vacaciones hace un año y tuve la fortuna de asistir a cuanto paseo hicieron durante mi estancia, incluyendo ir al 57 o algo </a:t>
            </a:r>
            <a:r>
              <a:rPr lang="es-MX" dirty="0" err="1"/>
              <a:t>asi</a:t>
            </a:r>
            <a:r>
              <a:rPr lang="es-MX" dirty="0"/>
              <a:t> le dicen a esa </a:t>
            </a:r>
            <a:r>
              <a:rPr lang="es-MX" dirty="0" err="1"/>
              <a:t>poblacion</a:t>
            </a:r>
            <a:r>
              <a:rPr lang="es-MX" dirty="0"/>
              <a:t>, de </a:t>
            </a:r>
            <a:r>
              <a:rPr lang="es-MX" dirty="0" err="1"/>
              <a:t>ahi</a:t>
            </a:r>
            <a:r>
              <a:rPr lang="es-MX" dirty="0"/>
              <a:t> </a:t>
            </a:r>
            <a:r>
              <a:rPr lang="es-MX" dirty="0" err="1"/>
              <a:t>segui</a:t>
            </a:r>
            <a:r>
              <a:rPr lang="es-MX" dirty="0"/>
              <a:t> pedaleando sola en </a:t>
            </a:r>
            <a:r>
              <a:rPr lang="es-MX" dirty="0" err="1"/>
              <a:t>guadalajara</a:t>
            </a:r>
            <a:r>
              <a:rPr lang="es-MX" dirty="0"/>
              <a:t> tratando de entrenar para ir a Rosarito-ensenada, al cual </a:t>
            </a:r>
            <a:r>
              <a:rPr lang="es-MX" dirty="0" err="1"/>
              <a:t>asisti</a:t>
            </a:r>
            <a:r>
              <a:rPr lang="es-MX" dirty="0"/>
              <a:t> y lo logre... </a:t>
            </a:r>
            <a:r>
              <a:rPr lang="es-MX" b="1" u="sng" dirty="0"/>
              <a:t>Asistí</a:t>
            </a:r>
            <a:r>
              <a:rPr lang="es-MX" dirty="0"/>
              <a:t> </a:t>
            </a:r>
            <a:r>
              <a:rPr lang="es-MX" b="1" u="sng" dirty="0"/>
              <a:t>a los paseos del municipio el mes de mayo de este año y sigo rodando en </a:t>
            </a:r>
            <a:r>
              <a:rPr lang="es-MX" b="1" u="sng" dirty="0" err="1"/>
              <a:t>guadalajara</a:t>
            </a:r>
            <a:r>
              <a:rPr lang="es-MX" b="1" u="sng" dirty="0"/>
              <a:t>, todos los viernes c un grupo de los muchos q hay </a:t>
            </a:r>
            <a:r>
              <a:rPr lang="es-MX" b="1" u="sng" dirty="0" err="1"/>
              <a:t>aca</a:t>
            </a:r>
            <a:r>
              <a:rPr lang="es-MX" b="1" u="sng" dirty="0"/>
              <a:t> y ya fuimos a tequila 30 km en </a:t>
            </a:r>
            <a:r>
              <a:rPr lang="es-MX" b="1" u="sng" dirty="0" err="1"/>
              <a:t>terraceria</a:t>
            </a:r>
            <a:r>
              <a:rPr lang="es-MX" b="1" u="sng" dirty="0"/>
              <a:t>... Pero </a:t>
            </a:r>
            <a:r>
              <a:rPr lang="es-MX" dirty="0"/>
              <a:t>honestamente me enamore de la bici gracias a q </a:t>
            </a:r>
            <a:r>
              <a:rPr lang="es-MX" dirty="0" err="1"/>
              <a:t>Eamiro</a:t>
            </a:r>
            <a:r>
              <a:rPr lang="es-MX" dirty="0"/>
              <a:t> me llevo a los paseos del municipio de san </a:t>
            </a:r>
            <a:r>
              <a:rPr lang="es-MX" dirty="0" err="1"/>
              <a:t>luis</a:t>
            </a:r>
            <a:r>
              <a:rPr lang="es-MX" dirty="0"/>
              <a:t>, hice amigos, entre ellos </a:t>
            </a:r>
            <a:r>
              <a:rPr lang="es-MX" dirty="0" err="1"/>
              <a:t>ud</a:t>
            </a:r>
            <a:r>
              <a:rPr lang="es-MX" dirty="0"/>
              <a:t>, me </a:t>
            </a:r>
            <a:r>
              <a:rPr lang="es-MX" dirty="0" err="1"/>
              <a:t>diverti</a:t>
            </a:r>
            <a:r>
              <a:rPr lang="es-MX" dirty="0"/>
              <a:t>, sude a chorros </a:t>
            </a:r>
            <a:r>
              <a:rPr lang="es-MX" dirty="0" err="1"/>
              <a:t>jajaja</a:t>
            </a:r>
            <a:r>
              <a:rPr lang="es-MX" dirty="0"/>
              <a:t> y ha </a:t>
            </a:r>
            <a:r>
              <a:rPr lang="es-MX" dirty="0" err="1"/>
              <a:t>traido</a:t>
            </a:r>
            <a:r>
              <a:rPr lang="es-MX" dirty="0"/>
              <a:t> satisfacciones y salud a mi vida actual, un gran saludo y mi </a:t>
            </a:r>
            <a:r>
              <a:rPr lang="es-MX" dirty="0" err="1"/>
              <a:t>reirero</a:t>
            </a:r>
            <a:r>
              <a:rPr lang="es-MX" dirty="0"/>
              <a:t> mi agradecimiento! Q tenga un excelente </a:t>
            </a:r>
            <a:r>
              <a:rPr lang="es-MX" dirty="0" err="1" smtClean="0"/>
              <a:t>dia</a:t>
            </a:r>
            <a:r>
              <a:rPr lang="es-MX" dirty="0" smtClean="0"/>
              <a:t>.</a:t>
            </a:r>
          </a:p>
          <a:p>
            <a:r>
              <a:rPr lang="es-MX" b="1" u="sng" dirty="0">
                <a:hlinkClick r:id="rId2"/>
              </a:rPr>
              <a:t>Alejandra Acosta</a:t>
            </a:r>
            <a:r>
              <a:rPr lang="es-MX" dirty="0"/>
              <a:t> A mi me encanta esta oportunidad que se nos da de salir a pasear en bici de una forma Segura y divertida y </a:t>
            </a:r>
            <a:r>
              <a:rPr lang="es-MX" dirty="0" err="1"/>
              <a:t>ademas</a:t>
            </a:r>
            <a:r>
              <a:rPr lang="es-MX" dirty="0"/>
              <a:t> </a:t>
            </a:r>
            <a:r>
              <a:rPr lang="es-MX" dirty="0" err="1"/>
              <a:t>saludable.yo</a:t>
            </a:r>
            <a:r>
              <a:rPr lang="es-MX" dirty="0"/>
              <a:t> en lo personal e hecho muchos amigos y </a:t>
            </a:r>
            <a:r>
              <a:rPr lang="es-MX" b="1" u="sng" dirty="0"/>
              <a:t>me ciento muy bien llevando a mis hijas a disfrutar del paseo ya que no tenemos mucho de vivir </a:t>
            </a:r>
            <a:r>
              <a:rPr lang="es-MX" b="1" u="sng" dirty="0" err="1"/>
              <a:t>aqui</a:t>
            </a:r>
            <a:r>
              <a:rPr lang="es-MX" b="1" u="sng" dirty="0"/>
              <a:t> y que vean que </a:t>
            </a:r>
            <a:r>
              <a:rPr lang="es-MX" b="1" u="sng" dirty="0" err="1"/>
              <a:t>aqui</a:t>
            </a:r>
            <a:r>
              <a:rPr lang="es-MX" b="1" u="sng" dirty="0"/>
              <a:t> </a:t>
            </a:r>
            <a:r>
              <a:rPr lang="es-MX" b="1" u="sng" dirty="0" err="1"/>
              <a:t>tambien</a:t>
            </a:r>
            <a:r>
              <a:rPr lang="es-MX" b="1" u="sng" dirty="0"/>
              <a:t> hay muchas cosas que hacer y disfruta</a:t>
            </a:r>
            <a:endParaRPr lang="en-US" b="1" u="sng" dirty="0"/>
          </a:p>
          <a:p>
            <a:r>
              <a:rPr lang="es-MX" b="1" u="sng" dirty="0" err="1">
                <a:effectLst>
                  <a:outerShdw blurRad="38100" dist="38100" dir="2700000" algn="tl">
                    <a:srgbClr val="000000">
                      <a:alpha val="43137"/>
                    </a:srgbClr>
                  </a:outerShdw>
                </a:effectLst>
              </a:rPr>
              <a:t>Flexi</a:t>
            </a:r>
            <a:r>
              <a:rPr lang="es-MX" b="1" u="sng" dirty="0">
                <a:effectLst>
                  <a:outerShdw blurRad="38100" dist="38100" dir="2700000" algn="tl">
                    <a:srgbClr val="000000">
                      <a:alpha val="43137"/>
                    </a:srgbClr>
                  </a:outerShdw>
                </a:effectLst>
              </a:rPr>
              <a:t> </a:t>
            </a:r>
            <a:r>
              <a:rPr lang="es-MX" b="1" u="sng" dirty="0" err="1">
                <a:effectLst>
                  <a:outerShdw blurRad="38100" dist="38100" dir="2700000" algn="tl">
                    <a:srgbClr val="000000">
                      <a:alpha val="43137"/>
                    </a:srgbClr>
                  </a:outerShdw>
                </a:effectLst>
              </a:rPr>
              <a:t>Sportmania</a:t>
            </a:r>
            <a:r>
              <a:rPr lang="es-MX" b="1" u="sng" dirty="0">
                <a:effectLst>
                  <a:outerShdw blurRad="38100" dist="38100" dir="2700000" algn="tl">
                    <a:srgbClr val="000000">
                      <a:alpha val="43137"/>
                    </a:srgbClr>
                  </a:outerShdw>
                </a:effectLst>
              </a:rPr>
              <a:t>: Lo inesperado fue que el día que fui anfitriona del paseo, la gente venía preparado con dinero y compraron. Después de eso, a dos meses de distancia, aún continúan acudiendo a adquirir artículos para el ciclismo, ellos mantienen vigente el inventario de ciclismo.</a:t>
            </a:r>
            <a:endParaRPr lang="en-US" u="sng" dirty="0">
              <a:effectLst>
                <a:outerShdw blurRad="38100" dist="38100" dir="2700000" algn="tl">
                  <a:srgbClr val="000000">
                    <a:alpha val="43137"/>
                  </a:srgbClr>
                </a:outerShdw>
              </a:effectLst>
            </a:endParaRPr>
          </a:p>
          <a:p>
            <a:endParaRPr lang="es-MX" dirty="0"/>
          </a:p>
        </p:txBody>
      </p:sp>
    </p:spTree>
    <p:extLst>
      <p:ext uri="{BB962C8B-B14F-4D97-AF65-F5344CB8AC3E}">
        <p14:creationId xmlns:p14="http://schemas.microsoft.com/office/powerpoint/2010/main" val="2999534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a:t>Testimonios</a:t>
            </a:r>
          </a:p>
        </p:txBody>
      </p:sp>
      <p:sp>
        <p:nvSpPr>
          <p:cNvPr id="3" name="Content Placeholder 2"/>
          <p:cNvSpPr>
            <a:spLocks noGrp="1"/>
          </p:cNvSpPr>
          <p:nvPr>
            <p:ph idx="1"/>
          </p:nvPr>
        </p:nvSpPr>
        <p:spPr/>
        <p:txBody>
          <a:bodyPr>
            <a:normAutofit fontScale="47500" lnSpcReduction="20000"/>
          </a:bodyPr>
          <a:lstStyle/>
          <a:p>
            <a:pPr marL="0" indent="0">
              <a:buNone/>
            </a:pPr>
            <a:endParaRPr lang="es-MX" b="1" u="sng" dirty="0" smtClean="0">
              <a:hlinkClick r:id="rId2"/>
            </a:endParaRPr>
          </a:p>
          <a:p>
            <a:r>
              <a:rPr lang="es-MX" b="1" u="sng" dirty="0">
                <a:hlinkClick r:id="rId3"/>
              </a:rPr>
              <a:t>Richard </a:t>
            </a:r>
            <a:r>
              <a:rPr lang="es-MX" b="1" u="sng" dirty="0" err="1">
                <a:hlinkClick r:id="rId3"/>
              </a:rPr>
              <a:t>Velazquez</a:t>
            </a:r>
            <a:r>
              <a:rPr lang="es-MX" dirty="0"/>
              <a:t> Gracias Dr. </a:t>
            </a:r>
            <a:r>
              <a:rPr lang="es-MX" u="sng" dirty="0">
                <a:hlinkClick r:id="rId4"/>
              </a:rPr>
              <a:t>Abel Sánchez Cervantes</a:t>
            </a:r>
            <a:r>
              <a:rPr lang="es-MX" dirty="0"/>
              <a:t> por haber iniciado estos paseos de bicicleta por la salud </a:t>
            </a:r>
            <a:r>
              <a:rPr lang="es-MX" b="1" u="sng" dirty="0"/>
              <a:t>he conocido a mucha gente y algunos amigos que hace mucho no miraba</a:t>
            </a:r>
            <a:r>
              <a:rPr lang="es-MX" dirty="0"/>
              <a:t> gracias porque me ciento mucho mejor y por haber ganado trofeo en algunas carreras de 5 </a:t>
            </a:r>
            <a:r>
              <a:rPr lang="es-MX" dirty="0" err="1"/>
              <a:t>km,de</a:t>
            </a:r>
            <a:r>
              <a:rPr lang="es-MX" dirty="0"/>
              <a:t> aniversario escuela </a:t>
            </a:r>
            <a:r>
              <a:rPr lang="es-MX" dirty="0" err="1"/>
              <a:t>cobash,y</a:t>
            </a:r>
            <a:r>
              <a:rPr lang="es-MX" dirty="0"/>
              <a:t> de no faltar a </a:t>
            </a:r>
            <a:r>
              <a:rPr lang="es-MX" dirty="0" err="1"/>
              <a:t>ningun</a:t>
            </a:r>
            <a:r>
              <a:rPr lang="es-MX" dirty="0"/>
              <a:t> paseo de los jueves desde que </a:t>
            </a:r>
            <a:r>
              <a:rPr lang="es-MX" dirty="0" err="1"/>
              <a:t>empeso</a:t>
            </a:r>
            <a:r>
              <a:rPr lang="es-MX" dirty="0"/>
              <a:t> gracias Dr. Abel por toda la </a:t>
            </a:r>
            <a:r>
              <a:rPr lang="es-MX" dirty="0" err="1"/>
              <a:t>proteccion</a:t>
            </a:r>
            <a:r>
              <a:rPr lang="es-MX" dirty="0"/>
              <a:t> de </a:t>
            </a:r>
            <a:r>
              <a:rPr lang="es-MX" dirty="0" err="1"/>
              <a:t>trancito,proteccion</a:t>
            </a:r>
            <a:r>
              <a:rPr lang="es-MX" dirty="0"/>
              <a:t> civil y a todos los patrocinadores.</a:t>
            </a:r>
            <a:endParaRPr lang="en-US" dirty="0"/>
          </a:p>
          <a:p>
            <a:r>
              <a:rPr lang="es-MX" b="1" u="sng" dirty="0" smtClean="0">
                <a:hlinkClick r:id="rId2"/>
              </a:rPr>
              <a:t>Maricela </a:t>
            </a:r>
            <a:r>
              <a:rPr lang="es-MX" b="1" u="sng" dirty="0">
                <a:hlinkClick r:id="rId2"/>
              </a:rPr>
              <a:t>Villegas Valdez</a:t>
            </a:r>
            <a:r>
              <a:rPr lang="es-MX" dirty="0"/>
              <a:t> Yo agradezco sus invitaciones a estos paseos ciclistas he hecho muchos </a:t>
            </a:r>
            <a:r>
              <a:rPr lang="es-MX" dirty="0" err="1"/>
              <a:t>amig@s</a:t>
            </a:r>
            <a:r>
              <a:rPr lang="es-MX" dirty="0"/>
              <a:t> y me siento muy bien de salud, gracias Dr. </a:t>
            </a:r>
            <a:r>
              <a:rPr lang="es-MX" u="sng" dirty="0">
                <a:hlinkClick r:id="rId4"/>
              </a:rPr>
              <a:t>Abel Sánchez Cervantes</a:t>
            </a:r>
            <a:r>
              <a:rPr lang="es-MX" dirty="0"/>
              <a:t> por preocuparse y convocar a los paseos ciclistas por la salud. Ni hablar de mi accidente que la verdad me dejo con mucho miedo, pero poco a poco fui </a:t>
            </a:r>
            <a:r>
              <a:rPr lang="es-MX" dirty="0" err="1"/>
              <a:t>venciendolo</a:t>
            </a:r>
            <a:r>
              <a:rPr lang="es-MX" dirty="0"/>
              <a:t> y pues me gusta mucho subirme a la bicicleta. Y </a:t>
            </a:r>
            <a:r>
              <a:rPr lang="es-MX" dirty="0" err="1"/>
              <a:t>ademas</a:t>
            </a:r>
            <a:r>
              <a:rPr lang="es-MX" dirty="0"/>
              <a:t> estos paseos me motivaron a ir al paseo ROSARITO-ENSENADA en el mes de mayo y todo estuvo muy bonito, perfecto sin contratiempos me traje medalla.</a:t>
            </a:r>
            <a:endParaRPr lang="en-US" dirty="0"/>
          </a:p>
          <a:p>
            <a:r>
              <a:rPr lang="es-MX" b="1" u="sng" dirty="0" smtClean="0">
                <a:hlinkClick r:id="rId5"/>
              </a:rPr>
              <a:t>Francis </a:t>
            </a:r>
            <a:r>
              <a:rPr lang="es-MX" b="1" u="sng" dirty="0" err="1">
                <a:hlinkClick r:id="rId5"/>
              </a:rPr>
              <a:t>Rios</a:t>
            </a:r>
            <a:r>
              <a:rPr lang="es-MX" dirty="0"/>
              <a:t> Fue una idea excelente la </a:t>
            </a:r>
            <a:r>
              <a:rPr lang="es-MX" dirty="0" err="1"/>
              <a:t>planeacion</a:t>
            </a:r>
            <a:r>
              <a:rPr lang="es-MX" dirty="0"/>
              <a:t> de los paseos ciclistas una vez por semana ... Siempre me gusto el ciclismo , y cuando me invitaron a los paseos .. Me </a:t>
            </a:r>
            <a:r>
              <a:rPr lang="es-MX" dirty="0" err="1"/>
              <a:t>uni</a:t>
            </a:r>
            <a:r>
              <a:rPr lang="es-MX" dirty="0"/>
              <a:t> con mucho gusto ... Me he reencontrado con amigos que hacia años no veía y he hecho nuevas amistades ... Una vez más aplauso y palomita para los paseos de los jueves ! </a:t>
            </a:r>
            <a:endParaRPr lang="en-US" dirty="0"/>
          </a:p>
          <a:p>
            <a:r>
              <a:rPr lang="es-MX" b="1" u="sng" dirty="0">
                <a:hlinkClick r:id="rId6"/>
              </a:rPr>
              <a:t>Karla </a:t>
            </a:r>
            <a:r>
              <a:rPr lang="es-MX" b="1" u="sng" dirty="0" err="1">
                <a:hlinkClick r:id="rId6"/>
              </a:rPr>
              <a:t>Gamiz</a:t>
            </a:r>
            <a:r>
              <a:rPr lang="es-MX" b="1" u="sng" dirty="0">
                <a:hlinkClick r:id="rId6"/>
              </a:rPr>
              <a:t>-Mota</a:t>
            </a:r>
            <a:r>
              <a:rPr lang="es-MX" dirty="0"/>
              <a:t> </a:t>
            </a:r>
            <a:r>
              <a:rPr lang="es-MX" b="1" u="sng" dirty="0"/>
              <a:t>Nueva en ciclismo y me encantan! Con diabetes tipo 1, he bajado de peso y mejores niveles de glucosa. Excelente, espero sigan </a:t>
            </a:r>
            <a:r>
              <a:rPr lang="es-MX" b="1" u="sng" dirty="0" err="1"/>
              <a:t>haciendolos</a:t>
            </a:r>
            <a:r>
              <a:rPr lang="es-MX" b="1" u="sng" dirty="0"/>
              <a:t>. Voy con amigas y </a:t>
            </a:r>
            <a:r>
              <a:rPr lang="es-MX" b="1" u="sng" dirty="0" err="1"/>
              <a:t>ahi</a:t>
            </a:r>
            <a:r>
              <a:rPr lang="es-MX" b="1" u="sng" dirty="0"/>
              <a:t> he hecho mas! </a:t>
            </a:r>
            <a:endParaRPr lang="en-US" b="1" u="sng" dirty="0"/>
          </a:p>
          <a:p>
            <a:endParaRPr lang="es-MX" dirty="0"/>
          </a:p>
        </p:txBody>
      </p:sp>
    </p:spTree>
    <p:extLst>
      <p:ext uri="{BB962C8B-B14F-4D97-AF65-F5344CB8AC3E}">
        <p14:creationId xmlns:p14="http://schemas.microsoft.com/office/powerpoint/2010/main" val="30060775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MX" dirty="0"/>
              <a:t>Menos Kilos…… Menos Pesos</a:t>
            </a:r>
            <a:r>
              <a:rPr lang="es-MX" dirty="0" smtClean="0"/>
              <a:t>…</a:t>
            </a:r>
            <a:endParaRPr lang="es-MX" dirty="0"/>
          </a:p>
        </p:txBody>
      </p:sp>
      <p:sp>
        <p:nvSpPr>
          <p:cNvPr id="6" name="Content Placeholder 5"/>
          <p:cNvSpPr>
            <a:spLocks noGrp="1"/>
          </p:cNvSpPr>
          <p:nvPr>
            <p:ph sz="half" idx="2"/>
          </p:nvPr>
        </p:nvSpPr>
        <p:spPr>
          <a:xfrm>
            <a:off x="4267200" y="1600200"/>
            <a:ext cx="4876800" cy="4525963"/>
          </a:xfrm>
        </p:spPr>
        <p:txBody>
          <a:bodyPr/>
          <a:lstStyle/>
          <a:p>
            <a:r>
              <a:rPr lang="es-MX" dirty="0" smtClean="0"/>
              <a:t>Tesorería, Presidencia, SMM.</a:t>
            </a:r>
          </a:p>
          <a:p>
            <a:pPr lvl="1"/>
            <a:r>
              <a:rPr lang="es-MX" dirty="0" smtClean="0"/>
              <a:t>IMC (Peso-Talla), cintura.</a:t>
            </a:r>
          </a:p>
          <a:p>
            <a:pPr lvl="1"/>
            <a:r>
              <a:rPr lang="es-MX" dirty="0" smtClean="0"/>
              <a:t>Glucosa, Presión arterial.</a:t>
            </a:r>
          </a:p>
          <a:p>
            <a:pPr lvl="1"/>
            <a:r>
              <a:rPr lang="es-MX" dirty="0" smtClean="0"/>
              <a:t>Colesterol, triglicéridos.</a:t>
            </a:r>
          </a:p>
          <a:p>
            <a:pPr lvl="1"/>
            <a:r>
              <a:rPr lang="es-MX" dirty="0" smtClean="0"/>
              <a:t>Actividad física,  Tabaquismo.</a:t>
            </a:r>
          </a:p>
          <a:p>
            <a:r>
              <a:rPr lang="es-MX" dirty="0" smtClean="0"/>
              <a:t>Asesoría psicológica, en nutrición y activación física.</a:t>
            </a:r>
            <a:endParaRPr lang="es-MX" dirty="0"/>
          </a:p>
        </p:txBody>
      </p:sp>
      <p:pic>
        <p:nvPicPr>
          <p:cNvPr id="7" name="Picture 2" descr="H:\Gráficos Transición\Menos Kilos menos pesos.jpg"/>
          <p:cNvPicPr>
            <a:picLocks noGrp="1" noChangeAspect="1" noChangeArrowheads="1"/>
          </p:cNvPicPr>
          <p:nvPr>
            <p:ph sz="half" idx="1"/>
          </p:nvPr>
        </p:nvPicPr>
        <p:blipFill>
          <a:blip r:embed="rId2" cstate="print"/>
          <a:srcRect/>
          <a:stretch>
            <a:fillRect/>
          </a:stretch>
        </p:blipFill>
        <p:spPr bwMode="auto">
          <a:xfrm>
            <a:off x="722689" y="1600200"/>
            <a:ext cx="3507621" cy="4525963"/>
          </a:xfrm>
          <a:prstGeom prst="rect">
            <a:avLst/>
          </a:prstGeom>
          <a:noFill/>
        </p:spPr>
      </p:pic>
    </p:spTree>
    <p:extLst>
      <p:ext uri="{BB962C8B-B14F-4D97-AF65-F5344CB8AC3E}">
        <p14:creationId xmlns:p14="http://schemas.microsoft.com/office/powerpoint/2010/main" val="14649440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152400"/>
            <a:ext cx="8229600" cy="1143000"/>
          </a:xfrm>
        </p:spPr>
        <p:txBody>
          <a:bodyPr/>
          <a:lstStyle/>
          <a:p>
            <a:r>
              <a:rPr lang="es-MX" dirty="0" smtClean="0"/>
              <a:t>Participantes</a:t>
            </a:r>
            <a:endParaRPr lang="es-MX" dirty="0"/>
          </a:p>
        </p:txBody>
      </p:sp>
      <p:sp>
        <p:nvSpPr>
          <p:cNvPr id="6" name="Content Placeholder 5"/>
          <p:cNvSpPr>
            <a:spLocks noGrp="1"/>
          </p:cNvSpPr>
          <p:nvPr>
            <p:ph idx="1"/>
          </p:nvPr>
        </p:nvSpPr>
        <p:spPr/>
        <p:txBody>
          <a:bodyPr/>
          <a:lstStyle/>
          <a:p>
            <a:r>
              <a:rPr lang="es-MX" dirty="0" smtClean="0"/>
              <a:t>Lic. Salomé Cano </a:t>
            </a:r>
            <a:r>
              <a:rPr lang="es-MX" dirty="0" err="1" smtClean="0"/>
              <a:t>Bonola</a:t>
            </a:r>
            <a:r>
              <a:rPr lang="es-MX" dirty="0" smtClean="0"/>
              <a:t>.</a:t>
            </a:r>
          </a:p>
          <a:p>
            <a:r>
              <a:rPr lang="es-MX" dirty="0" smtClean="0"/>
              <a:t>Lic. Emma Kelly Salas. </a:t>
            </a:r>
          </a:p>
          <a:p>
            <a:r>
              <a:rPr lang="es-MX" dirty="0" smtClean="0"/>
              <a:t>Lic. </a:t>
            </a:r>
            <a:r>
              <a:rPr lang="es-MX" dirty="0" err="1" smtClean="0"/>
              <a:t>Eloína</a:t>
            </a:r>
            <a:r>
              <a:rPr lang="es-MX" dirty="0" smtClean="0"/>
              <a:t> Mendoza Puebla.</a:t>
            </a:r>
          </a:p>
          <a:p>
            <a:pPr lvl="1"/>
            <a:r>
              <a:rPr lang="es-MX" sz="2400" dirty="0" smtClean="0"/>
              <a:t>Lic. Jacob Quintero.</a:t>
            </a:r>
          </a:p>
          <a:p>
            <a:pPr lvl="1"/>
            <a:r>
              <a:rPr lang="es-MX" sz="2400" dirty="0" smtClean="0"/>
              <a:t>Lic. Marisol Moreno.</a:t>
            </a:r>
          </a:p>
          <a:p>
            <a:r>
              <a:rPr lang="es-MX" dirty="0" smtClean="0"/>
              <a:t>Lic. Adalberto Valencia</a:t>
            </a:r>
          </a:p>
          <a:p>
            <a:pPr marL="457200" lvl="1" indent="0">
              <a:buNone/>
            </a:pPr>
            <a:endParaRPr lang="es-MX" dirty="0" smtClean="0"/>
          </a:p>
          <a:p>
            <a:pPr lvl="1"/>
            <a:endParaRPr lang="es-MX" dirty="0"/>
          </a:p>
        </p:txBody>
      </p:sp>
      <p:pic>
        <p:nvPicPr>
          <p:cNvPr id="1026" name="Picture 2"/>
          <p:cNvPicPr>
            <a:picLocks noChangeAspect="1" noChangeArrowheads="1"/>
          </p:cNvPicPr>
          <p:nvPr/>
        </p:nvPicPr>
        <p:blipFill>
          <a:blip r:embed="rId2" cstate="print"/>
          <a:srcRect/>
          <a:stretch>
            <a:fillRect/>
          </a:stretch>
        </p:blipFill>
        <p:spPr bwMode="auto">
          <a:xfrm>
            <a:off x="1524000" y="5181600"/>
            <a:ext cx="2971800" cy="105664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6248400" y="4953000"/>
            <a:ext cx="2057400" cy="1176915"/>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a:stretch>
            <a:fillRect/>
          </a:stretch>
        </p:blipFill>
        <p:spPr bwMode="auto">
          <a:xfrm>
            <a:off x="6096000" y="3429000"/>
            <a:ext cx="2176463" cy="1371600"/>
          </a:xfrm>
          <a:prstGeom prst="rect">
            <a:avLst/>
          </a:prstGeom>
          <a:noFill/>
          <a:ln w="9525">
            <a:noFill/>
            <a:miter lim="800000"/>
            <a:headEnd/>
            <a:tailEnd/>
          </a:ln>
          <a:effectLst/>
        </p:spPr>
      </p:pic>
      <p:pic>
        <p:nvPicPr>
          <p:cNvPr id="1030" name="Picture 6" descr="http://ott.ues.mx/images/Logo1.png"/>
          <p:cNvPicPr>
            <a:picLocks noChangeAspect="1" noChangeArrowheads="1"/>
          </p:cNvPicPr>
          <p:nvPr/>
        </p:nvPicPr>
        <p:blipFill>
          <a:blip r:embed="rId5" cstate="print"/>
          <a:srcRect/>
          <a:stretch>
            <a:fillRect/>
          </a:stretch>
        </p:blipFill>
        <p:spPr bwMode="auto">
          <a:xfrm>
            <a:off x="5943600" y="1600200"/>
            <a:ext cx="2438400" cy="1445585"/>
          </a:xfrm>
          <a:prstGeom prst="rect">
            <a:avLst/>
          </a:prstGeom>
          <a:noFill/>
        </p:spPr>
      </p:pic>
    </p:spTree>
    <p:extLst>
      <p:ext uri="{BB962C8B-B14F-4D97-AF65-F5344CB8AC3E}">
        <p14:creationId xmlns:p14="http://schemas.microsoft.com/office/powerpoint/2010/main" val="8447003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73969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931572" y="381862"/>
            <a:ext cx="6912768" cy="58477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ctr">
              <a:spcBef>
                <a:spcPct val="0"/>
              </a:spcBef>
              <a:buNone/>
              <a:defRPr sz="3200" b="1">
                <a:solidFill>
                  <a:schemeClr val="accent3">
                    <a:lumMod val="50000"/>
                  </a:schemeClr>
                </a:solidFill>
                <a:effectLst>
                  <a:outerShdw blurRad="38100" dist="38100" dir="2700000" algn="tl">
                    <a:srgbClr val="000000">
                      <a:alpha val="43137"/>
                    </a:srgbClr>
                  </a:outerShdw>
                </a:effectLst>
                <a:latin typeface="+mj-lt"/>
                <a:ea typeface="+mj-ea"/>
                <a:cs typeface="+mj-cs"/>
              </a:defRPr>
            </a:lvl1pPr>
          </a:lstStyle>
          <a:p>
            <a:r>
              <a:rPr lang="es-MX" sz="4000" dirty="0" smtClean="0">
                <a:solidFill>
                  <a:schemeClr val="tx1"/>
                </a:solidFill>
              </a:rPr>
              <a:t>Participantes</a:t>
            </a:r>
            <a:endParaRPr lang="es-ES" sz="4000" dirty="0">
              <a:solidFill>
                <a:schemeClr val="tx1"/>
              </a:solidFill>
            </a:endParaRPr>
          </a:p>
        </p:txBody>
      </p:sp>
      <p:graphicFrame>
        <p:nvGraphicFramePr>
          <p:cNvPr id="11" name="Content Placeholder 10"/>
          <p:cNvGraphicFramePr>
            <a:graphicFrameLocks noGrp="1"/>
          </p:cNvGraphicFramePr>
          <p:nvPr>
            <p:ph sz="half" idx="1"/>
            <p:extLst>
              <p:ext uri="{D42A27DB-BD31-4B8C-83A1-F6EECF244321}">
                <p14:modId xmlns:p14="http://schemas.microsoft.com/office/powerpoint/2010/main" val="1597408910"/>
              </p:ext>
            </p:extLst>
          </p:nvPr>
        </p:nvGraphicFramePr>
        <p:xfrm>
          <a:off x="152400" y="1600200"/>
          <a:ext cx="4572000" cy="45259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ontent Placeholder 11"/>
          <p:cNvGraphicFramePr>
            <a:graphicFrameLocks noGrp="1"/>
          </p:cNvGraphicFramePr>
          <p:nvPr>
            <p:ph sz="half" idx="2"/>
            <p:extLst>
              <p:ext uri="{D42A27DB-BD31-4B8C-83A1-F6EECF244321}">
                <p14:modId xmlns:p14="http://schemas.microsoft.com/office/powerpoint/2010/main" val="1419501164"/>
              </p:ext>
            </p:extLst>
          </p:nvPr>
        </p:nvGraphicFramePr>
        <p:xfrm>
          <a:off x="4648200" y="1600200"/>
          <a:ext cx="4038600" cy="4525963"/>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7620000" y="1676400"/>
            <a:ext cx="899605" cy="646331"/>
          </a:xfrm>
          <a:prstGeom prst="rect">
            <a:avLst/>
          </a:prstGeom>
          <a:noFill/>
        </p:spPr>
        <p:txBody>
          <a:bodyPr wrap="none" rtlCol="0">
            <a:spAutoFit/>
          </a:bodyPr>
          <a:lstStyle/>
          <a:p>
            <a:r>
              <a:rPr lang="es-MX" dirty="0"/>
              <a:t>(34.6%)</a:t>
            </a:r>
            <a:endParaRPr lang="es-ES" dirty="0"/>
          </a:p>
          <a:p>
            <a:endParaRPr lang="es-MX" dirty="0"/>
          </a:p>
        </p:txBody>
      </p:sp>
    </p:spTree>
    <p:extLst>
      <p:ext uri="{BB962C8B-B14F-4D97-AF65-F5344CB8AC3E}">
        <p14:creationId xmlns:p14="http://schemas.microsoft.com/office/powerpoint/2010/main" val="122973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lstStyle/>
          <a:p>
            <a:r>
              <a:rPr lang="es-MX" dirty="0" smtClean="0"/>
              <a:t>Por Sexo e IMC</a:t>
            </a:r>
            <a:endParaRPr lang="es-MX" dirty="0"/>
          </a:p>
        </p:txBody>
      </p:sp>
      <p:sp>
        <p:nvSpPr>
          <p:cNvPr id="9" name="Text Placeholder 8"/>
          <p:cNvSpPr>
            <a:spLocks noGrp="1"/>
          </p:cNvSpPr>
          <p:nvPr>
            <p:ph type="body" idx="1"/>
          </p:nvPr>
        </p:nvSpPr>
        <p:spPr/>
        <p:txBody>
          <a:bodyPr/>
          <a:lstStyle/>
          <a:p>
            <a:r>
              <a:rPr lang="es-MX" dirty="0"/>
              <a:t>Hombres </a:t>
            </a:r>
            <a:r>
              <a:rPr lang="es-MX" dirty="0" smtClean="0"/>
              <a:t>83%, </a:t>
            </a:r>
            <a:r>
              <a:rPr lang="es-MX" dirty="0"/>
              <a:t>Mujeres </a:t>
            </a:r>
            <a:r>
              <a:rPr lang="es-MX" dirty="0" smtClean="0"/>
              <a:t>18% </a:t>
            </a:r>
            <a:endParaRPr lang="es-MX" dirty="0"/>
          </a:p>
        </p:txBody>
      </p:sp>
      <p:sp>
        <p:nvSpPr>
          <p:cNvPr id="11" name="Text Placeholder 10"/>
          <p:cNvSpPr>
            <a:spLocks noGrp="1"/>
          </p:cNvSpPr>
          <p:nvPr>
            <p:ph type="body" sz="quarter" idx="3"/>
          </p:nvPr>
        </p:nvSpPr>
        <p:spPr/>
        <p:txBody>
          <a:bodyPr/>
          <a:lstStyle/>
          <a:p>
            <a:endParaRPr lang="es-MX" dirty="0"/>
          </a:p>
        </p:txBody>
      </p:sp>
      <p:graphicFrame>
        <p:nvGraphicFramePr>
          <p:cNvPr id="15" name="8 Gráfico"/>
          <p:cNvGraphicFramePr>
            <a:graphicFrameLocks/>
          </p:cNvGraphicFramePr>
          <p:nvPr>
            <p:extLst>
              <p:ext uri="{D42A27DB-BD31-4B8C-83A1-F6EECF244321}">
                <p14:modId xmlns:p14="http://schemas.microsoft.com/office/powerpoint/2010/main" val="3523104753"/>
              </p:ext>
            </p:extLst>
          </p:nvPr>
        </p:nvGraphicFramePr>
        <p:xfrm>
          <a:off x="4495800" y="2438400"/>
          <a:ext cx="4041775" cy="39512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6 Gráfico"/>
          <p:cNvGraphicFramePr>
            <a:graphicFrameLocks noGrp="1"/>
          </p:cNvGraphicFramePr>
          <p:nvPr>
            <p:ph sz="half" idx="2"/>
          </p:nvPr>
        </p:nvGraphicFramePr>
        <p:xfrm>
          <a:off x="457200" y="2174875"/>
          <a:ext cx="4040188" cy="39512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833601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93229" y="16042"/>
            <a:ext cx="8229600" cy="1143000"/>
          </a:xfrm>
          <a:prstGeom prst="rect">
            <a:avLst/>
          </a:prstGeom>
        </p:spPr>
        <p:txBody>
          <a:bodyPr>
            <a:noAutofit/>
          </a:bodyPr>
          <a:lstStyle/>
          <a:p>
            <a:r>
              <a:rPr lang="es-MX" sz="3200" b="1" dirty="0" smtClean="0"/>
              <a:t>IMC</a:t>
            </a:r>
            <a:endParaRPr lang="es-MX" sz="3200" b="1" dirty="0"/>
          </a:p>
        </p:txBody>
      </p:sp>
      <p:sp>
        <p:nvSpPr>
          <p:cNvPr id="3" name="Text Placeholder 2"/>
          <p:cNvSpPr>
            <a:spLocks noGrp="1"/>
          </p:cNvSpPr>
          <p:nvPr>
            <p:ph type="body" idx="1"/>
          </p:nvPr>
        </p:nvSpPr>
        <p:spPr/>
        <p:txBody>
          <a:bodyPr/>
          <a:lstStyle/>
          <a:p>
            <a:pPr algn="ctr"/>
            <a:r>
              <a:rPr lang="es-MX" dirty="0" smtClean="0"/>
              <a:t>Inicio Finalistas</a:t>
            </a:r>
            <a:endParaRPr lang="es-MX" dirty="0"/>
          </a:p>
        </p:txBody>
      </p:sp>
      <p:sp>
        <p:nvSpPr>
          <p:cNvPr id="7" name="Text Placeholder 6"/>
          <p:cNvSpPr>
            <a:spLocks noGrp="1"/>
          </p:cNvSpPr>
          <p:nvPr>
            <p:ph type="body" sz="quarter" idx="3"/>
          </p:nvPr>
        </p:nvSpPr>
        <p:spPr/>
        <p:txBody>
          <a:bodyPr/>
          <a:lstStyle/>
          <a:p>
            <a:pPr algn="ctr"/>
            <a:r>
              <a:rPr lang="es-MX" dirty="0" smtClean="0"/>
              <a:t>Cierre Finalistas</a:t>
            </a:r>
            <a:endParaRPr lang="es-MX" dirty="0"/>
          </a:p>
        </p:txBody>
      </p:sp>
      <p:sp>
        <p:nvSpPr>
          <p:cNvPr id="4" name="3 Marcador de número de diapositiva"/>
          <p:cNvSpPr>
            <a:spLocks noGrp="1"/>
          </p:cNvSpPr>
          <p:nvPr>
            <p:ph type="sldNum" sz="quarter" idx="12"/>
          </p:nvPr>
        </p:nvSpPr>
        <p:spPr/>
        <p:txBody>
          <a:bodyPr/>
          <a:lstStyle/>
          <a:p>
            <a:pPr>
              <a:defRPr/>
            </a:pPr>
            <a:fld id="{30D3CDBA-70C9-4653-803C-CD5984144F2C}" type="slidenum">
              <a:rPr lang="es-MX" smtClean="0"/>
              <a:pPr>
                <a:defRPr/>
              </a:pPr>
              <a:t>32</a:t>
            </a:fld>
            <a:endParaRPr lang="es-MX" dirty="0"/>
          </a:p>
        </p:txBody>
      </p:sp>
      <p:sp>
        <p:nvSpPr>
          <p:cNvPr id="6" name="1 Título"/>
          <p:cNvSpPr txBox="1">
            <a:spLocks/>
          </p:cNvSpPr>
          <p:nvPr/>
        </p:nvSpPr>
        <p:spPr>
          <a:xfrm>
            <a:off x="251570" y="2132856"/>
            <a:ext cx="8712918" cy="3528392"/>
          </a:xfrm>
          <a:prstGeom prst="rect">
            <a:avLst/>
          </a:prstGeom>
        </p:spPr>
        <p:txBody>
          <a:bodyPr/>
          <a:lstStyle>
            <a:lvl1pPr algn="ctr" rtl="0" eaLnBrk="1" fontAlgn="base" hangingPunct="1">
              <a:spcBef>
                <a:spcPct val="0"/>
              </a:spcBef>
              <a:spcAft>
                <a:spcPct val="0"/>
              </a:spcAft>
              <a:defRPr sz="3600" b="1" kern="1200">
                <a:solidFill>
                  <a:schemeClr val="accent2">
                    <a:lumMod val="50000"/>
                  </a:schemeClr>
                </a:solidFill>
                <a:effectLst>
                  <a:outerShdw blurRad="38100" dist="38100" dir="2700000" algn="tl">
                    <a:srgbClr val="000000">
                      <a:alpha val="43137"/>
                    </a:srgbClr>
                  </a:outerShdw>
                </a:effectLst>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457200" indent="-457200" algn="l">
              <a:buFont typeface="+mj-lt"/>
              <a:buAutoNum type="arabicPeriod"/>
            </a:pPr>
            <a:endParaRPr lang="es-MX" sz="2200" dirty="0" smtClean="0">
              <a:solidFill>
                <a:schemeClr val="tx1"/>
              </a:solidFill>
              <a:effectLst/>
              <a:latin typeface="+mn-lt"/>
              <a:ea typeface="+mn-ea"/>
              <a:cs typeface="+mn-cs"/>
            </a:endParaRPr>
          </a:p>
        </p:txBody>
      </p:sp>
      <p:graphicFrame>
        <p:nvGraphicFramePr>
          <p:cNvPr id="9" name="Content Placeholder 8"/>
          <p:cNvGraphicFramePr>
            <a:graphicFrameLocks noGrp="1"/>
          </p:cNvGraphicFramePr>
          <p:nvPr>
            <p:ph sz="half" idx="2"/>
            <p:extLst>
              <p:ext uri="{D42A27DB-BD31-4B8C-83A1-F6EECF244321}">
                <p14:modId xmlns:p14="http://schemas.microsoft.com/office/powerpoint/2010/main" val="394824274"/>
              </p:ext>
            </p:extLst>
          </p:nvPr>
        </p:nvGraphicFramePr>
        <p:xfrm>
          <a:off x="457200" y="2174875"/>
          <a:ext cx="4040188" cy="39512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ontent Placeholder 9"/>
          <p:cNvGraphicFramePr>
            <a:graphicFrameLocks noGrp="1"/>
          </p:cNvGraphicFramePr>
          <p:nvPr>
            <p:ph sz="quarter" idx="4"/>
            <p:extLst>
              <p:ext uri="{D42A27DB-BD31-4B8C-83A1-F6EECF244321}">
                <p14:modId xmlns:p14="http://schemas.microsoft.com/office/powerpoint/2010/main" val="1450563178"/>
              </p:ext>
            </p:extLst>
          </p:nvPr>
        </p:nvGraphicFramePr>
        <p:xfrm>
          <a:off x="4645025" y="2174875"/>
          <a:ext cx="4041775" cy="39512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52993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8021"/>
            <a:ext cx="8229600" cy="1143000"/>
          </a:xfrm>
        </p:spPr>
        <p:txBody>
          <a:bodyPr/>
          <a:lstStyle/>
          <a:p>
            <a:r>
              <a:rPr lang="es-MX" dirty="0" smtClean="0"/>
              <a:t>Enfermedades</a:t>
            </a:r>
            <a:endParaRPr lang="es-MX" dirty="0"/>
          </a:p>
        </p:txBody>
      </p:sp>
      <p:sp>
        <p:nvSpPr>
          <p:cNvPr id="6" name="Text Placeholder 5"/>
          <p:cNvSpPr>
            <a:spLocks noGrp="1"/>
          </p:cNvSpPr>
          <p:nvPr>
            <p:ph type="body" idx="1"/>
          </p:nvPr>
        </p:nvSpPr>
        <p:spPr/>
        <p:txBody>
          <a:bodyPr/>
          <a:lstStyle/>
          <a:p>
            <a:pPr algn="ctr"/>
            <a:r>
              <a:rPr lang="es-MX" dirty="0" smtClean="0"/>
              <a:t>Inicio</a:t>
            </a:r>
            <a:endParaRPr lang="es-MX" dirty="0"/>
          </a:p>
        </p:txBody>
      </p:sp>
      <p:sp>
        <p:nvSpPr>
          <p:cNvPr id="8" name="Text Placeholder 7"/>
          <p:cNvSpPr>
            <a:spLocks noGrp="1"/>
          </p:cNvSpPr>
          <p:nvPr>
            <p:ph type="body" sz="quarter" idx="3"/>
          </p:nvPr>
        </p:nvSpPr>
        <p:spPr/>
        <p:txBody>
          <a:bodyPr/>
          <a:lstStyle/>
          <a:p>
            <a:pPr algn="ctr"/>
            <a:r>
              <a:rPr lang="es-MX" dirty="0" smtClean="0"/>
              <a:t>Final</a:t>
            </a:r>
            <a:endParaRPr lang="es-MX" dirty="0"/>
          </a:p>
        </p:txBody>
      </p:sp>
      <p:graphicFrame>
        <p:nvGraphicFramePr>
          <p:cNvPr id="10" name="Content Placeholder 9"/>
          <p:cNvGraphicFramePr>
            <a:graphicFrameLocks noGrp="1"/>
          </p:cNvGraphicFramePr>
          <p:nvPr>
            <p:ph sz="half" idx="2"/>
          </p:nvPr>
        </p:nvGraphicFramePr>
        <p:xfrm>
          <a:off x="457200" y="2174875"/>
          <a:ext cx="4040188" cy="39512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ontent Placeholder 10"/>
          <p:cNvGraphicFramePr>
            <a:graphicFrameLocks noGrp="1"/>
          </p:cNvGraphicFramePr>
          <p:nvPr>
            <p:ph sz="quarter" idx="4"/>
          </p:nvPr>
        </p:nvGraphicFramePr>
        <p:xfrm>
          <a:off x="4645025" y="2174875"/>
          <a:ext cx="4041775" cy="39512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611379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6042"/>
            <a:ext cx="8229600" cy="1143000"/>
          </a:xfrm>
        </p:spPr>
        <p:txBody>
          <a:bodyPr>
            <a:normAutofit fontScale="90000"/>
          </a:bodyPr>
          <a:lstStyle/>
          <a:p>
            <a:r>
              <a:rPr lang="es-ES" dirty="0"/>
              <a:t>En relación con los que perdieron peso</a:t>
            </a:r>
            <a:endParaRPr lang="es-MX" dirty="0"/>
          </a:p>
        </p:txBody>
      </p:sp>
      <p:sp>
        <p:nvSpPr>
          <p:cNvPr id="3" name="Content Placeholder 2"/>
          <p:cNvSpPr>
            <a:spLocks noGrp="1"/>
          </p:cNvSpPr>
          <p:nvPr>
            <p:ph idx="1"/>
          </p:nvPr>
        </p:nvSpPr>
        <p:spPr/>
        <p:txBody>
          <a:bodyPr/>
          <a:lstStyle/>
          <a:p>
            <a:r>
              <a:rPr lang="es-MX" dirty="0" smtClean="0"/>
              <a:t>Todos los que bajaron niveles de azúcar habían perdido peso.</a:t>
            </a:r>
          </a:p>
          <a:p>
            <a:r>
              <a:rPr lang="es-MX" dirty="0" smtClean="0"/>
              <a:t>Lo mismo para la presión arterial.</a:t>
            </a:r>
          </a:p>
          <a:p>
            <a:r>
              <a:rPr lang="es-MX" dirty="0" smtClean="0"/>
              <a:t>Igual para el colesterol, excepto uno (172-189).</a:t>
            </a:r>
          </a:p>
          <a:p>
            <a:r>
              <a:rPr lang="es-MX" dirty="0" smtClean="0"/>
              <a:t>En TG, 2 subieron (82-96 y 334-435).</a:t>
            </a:r>
            <a:endParaRPr lang="es-MX" dirty="0"/>
          </a:p>
        </p:txBody>
      </p:sp>
    </p:spTree>
    <p:extLst>
      <p:ext uri="{BB962C8B-B14F-4D97-AF65-F5344CB8AC3E}">
        <p14:creationId xmlns:p14="http://schemas.microsoft.com/office/powerpoint/2010/main" val="38850123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0"/>
            <a:ext cx="8229600" cy="1143000"/>
          </a:xfrm>
        </p:spPr>
        <p:txBody>
          <a:bodyPr>
            <a:normAutofit fontScale="90000"/>
          </a:bodyPr>
          <a:lstStyle/>
          <a:p>
            <a:r>
              <a:rPr lang="es-MX" dirty="0" smtClean="0"/>
              <a:t>En relación al peso, asesoría y actividad física.</a:t>
            </a:r>
            <a:endParaRPr lang="es-MX" dirty="0"/>
          </a:p>
        </p:txBody>
      </p:sp>
      <p:sp>
        <p:nvSpPr>
          <p:cNvPr id="3" name="2 Marcador de contenido"/>
          <p:cNvSpPr>
            <a:spLocks noGrp="1"/>
          </p:cNvSpPr>
          <p:nvPr>
            <p:ph idx="1"/>
          </p:nvPr>
        </p:nvSpPr>
        <p:spPr/>
        <p:txBody>
          <a:bodyPr>
            <a:normAutofit lnSpcReduction="10000"/>
          </a:bodyPr>
          <a:lstStyle/>
          <a:p>
            <a:r>
              <a:rPr lang="es-MX" dirty="0" smtClean="0"/>
              <a:t>El 100% (8) que recibieron asesoría, PERDIERON PESO.</a:t>
            </a:r>
          </a:p>
          <a:p>
            <a:r>
              <a:rPr lang="es-MX" dirty="0" smtClean="0"/>
              <a:t>77% de los  9 (7) que no recibieron asesoría tuvieron GANANCIA DE PESO.</a:t>
            </a:r>
          </a:p>
          <a:p>
            <a:r>
              <a:rPr lang="es-MX" dirty="0" smtClean="0"/>
              <a:t>Del 100% (10) que realizaban actividad física, TODOS PERDIERON PESO. </a:t>
            </a:r>
          </a:p>
          <a:p>
            <a:r>
              <a:rPr lang="es-MX" dirty="0" smtClean="0"/>
              <a:t>Del 100% (7) que NO realizaban actividad física, TODOS GANARON PESO, además ninguno acudió a recibir asesoría. </a:t>
            </a:r>
          </a:p>
          <a:p>
            <a:endParaRPr lang="es-MX" dirty="0"/>
          </a:p>
        </p:txBody>
      </p:sp>
    </p:spTree>
    <p:extLst>
      <p:ext uri="{BB962C8B-B14F-4D97-AF65-F5344CB8AC3E}">
        <p14:creationId xmlns:p14="http://schemas.microsoft.com/office/powerpoint/2010/main" val="5109701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dirty="0" smtClean="0"/>
              <a:t>Por si las Dudas……Mejor </a:t>
            </a:r>
            <a:r>
              <a:rPr lang="es-MX" dirty="0"/>
              <a:t>Estar Seguro</a:t>
            </a:r>
            <a:r>
              <a:rPr lang="es-MX" dirty="0" smtClean="0"/>
              <a:t>.</a:t>
            </a:r>
            <a:endParaRPr lang="es-MX" dirty="0"/>
          </a:p>
        </p:txBody>
      </p:sp>
      <p:sp>
        <p:nvSpPr>
          <p:cNvPr id="4" name="Content Placeholder 3"/>
          <p:cNvSpPr>
            <a:spLocks noGrp="1"/>
          </p:cNvSpPr>
          <p:nvPr>
            <p:ph sz="half" idx="2"/>
          </p:nvPr>
        </p:nvSpPr>
        <p:spPr>
          <a:xfrm>
            <a:off x="4343400" y="1600200"/>
            <a:ext cx="4343400" cy="4525963"/>
          </a:xfrm>
        </p:spPr>
        <p:txBody>
          <a:bodyPr/>
          <a:lstStyle/>
          <a:p>
            <a:r>
              <a:rPr lang="es-MX" dirty="0" smtClean="0"/>
              <a:t>Los más utilizados y/o solicitados: TA y Glucosa.</a:t>
            </a:r>
          </a:p>
          <a:p>
            <a:r>
              <a:rPr lang="es-MX" dirty="0" smtClean="0"/>
              <a:t>Los menos utilizados: </a:t>
            </a:r>
            <a:r>
              <a:rPr lang="es-MX" dirty="0" err="1" smtClean="0"/>
              <a:t>CaCU</a:t>
            </a:r>
            <a:r>
              <a:rPr lang="es-MX" dirty="0" smtClean="0"/>
              <a:t> y Colon.</a:t>
            </a:r>
          </a:p>
          <a:p>
            <a:r>
              <a:rPr lang="es-MX" dirty="0" smtClean="0"/>
              <a:t>Además de la detección oportuna el trabajo de promoción viene a ser lo más importante.</a:t>
            </a:r>
            <a:endParaRPr lang="es-MX" dirty="0"/>
          </a:p>
        </p:txBody>
      </p:sp>
      <p:pic>
        <p:nvPicPr>
          <p:cNvPr id="5" name="Picture 3" descr="H:\Gráficos Transición\Mejor estar seguro.jpg"/>
          <p:cNvPicPr>
            <a:picLocks noGrp="1" noChangeAspect="1" noChangeArrowheads="1"/>
          </p:cNvPicPr>
          <p:nvPr>
            <p:ph sz="half" idx="1"/>
          </p:nvPr>
        </p:nvPicPr>
        <p:blipFill>
          <a:blip r:embed="rId2" cstate="print"/>
          <a:srcRect/>
          <a:stretch>
            <a:fillRect/>
          </a:stretch>
        </p:blipFill>
        <p:spPr bwMode="auto">
          <a:xfrm>
            <a:off x="914400" y="1467410"/>
            <a:ext cx="3037617" cy="4658754"/>
          </a:xfrm>
          <a:prstGeom prst="rect">
            <a:avLst/>
          </a:prstGeom>
          <a:noFill/>
        </p:spPr>
      </p:pic>
    </p:spTree>
    <p:extLst>
      <p:ext uri="{BB962C8B-B14F-4D97-AF65-F5344CB8AC3E}">
        <p14:creationId xmlns:p14="http://schemas.microsoft.com/office/powerpoint/2010/main" val="12314489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dirty="0"/>
              <a:t>Gánale al Suicidio….Recupera Tu Vida</a:t>
            </a:r>
            <a:r>
              <a:rPr lang="es-MX" dirty="0" smtClean="0"/>
              <a:t>.</a:t>
            </a:r>
            <a:endParaRPr lang="es-MX" dirty="0"/>
          </a:p>
        </p:txBody>
      </p:sp>
      <p:sp>
        <p:nvSpPr>
          <p:cNvPr id="5" name="Content Placeholder 4"/>
          <p:cNvSpPr>
            <a:spLocks noGrp="1"/>
          </p:cNvSpPr>
          <p:nvPr>
            <p:ph sz="half" idx="2"/>
          </p:nvPr>
        </p:nvSpPr>
        <p:spPr/>
        <p:txBody>
          <a:bodyPr/>
          <a:lstStyle/>
          <a:p>
            <a:r>
              <a:rPr lang="es-MX" dirty="0" smtClean="0"/>
              <a:t>16-25-(12) Agosto……</a:t>
            </a:r>
          </a:p>
          <a:p>
            <a:r>
              <a:rPr lang="es-MX" dirty="0" smtClean="0"/>
              <a:t>Tasa  Nacional 8.4 (2013), Estatal 9.8 (2013), </a:t>
            </a:r>
            <a:r>
              <a:rPr lang="es-MX" dirty="0" err="1" smtClean="0"/>
              <a:t>Mpal</a:t>
            </a:r>
            <a:r>
              <a:rPr lang="es-MX" dirty="0" smtClean="0"/>
              <a:t> 8 (2013), 12,5 (2014).</a:t>
            </a:r>
          </a:p>
          <a:p>
            <a:r>
              <a:rPr lang="es-MX" dirty="0" smtClean="0"/>
              <a:t>Investigación. Datos.</a:t>
            </a:r>
          </a:p>
          <a:p>
            <a:r>
              <a:rPr lang="es-MX" dirty="0" smtClean="0"/>
              <a:t>Foro de Prevención 4 de Septiembre. Binacional.</a:t>
            </a:r>
            <a:endParaRPr lang="es-MX" dirty="0"/>
          </a:p>
        </p:txBody>
      </p:sp>
      <p:pic>
        <p:nvPicPr>
          <p:cNvPr id="10" name="Picture 2" descr="I:\Folleto Suicidio2.jpg"/>
          <p:cNvPicPr>
            <a:picLocks noGrp="1" noChangeAspect="1" noChangeArrowheads="1"/>
          </p:cNvPicPr>
          <p:nvPr>
            <p:ph sz="half" idx="1"/>
          </p:nvPr>
        </p:nvPicPr>
        <p:blipFill>
          <a:blip r:embed="rId2" cstate="print"/>
          <a:srcRect/>
          <a:stretch>
            <a:fillRect/>
          </a:stretch>
        </p:blipFill>
        <p:spPr bwMode="auto">
          <a:xfrm>
            <a:off x="1013549" y="1600200"/>
            <a:ext cx="2925902" cy="4525963"/>
          </a:xfrm>
          <a:prstGeom prst="rect">
            <a:avLst/>
          </a:prstGeom>
          <a:noFill/>
        </p:spPr>
      </p:pic>
    </p:spTree>
    <p:extLst>
      <p:ext uri="{BB962C8B-B14F-4D97-AF65-F5344CB8AC3E}">
        <p14:creationId xmlns:p14="http://schemas.microsoft.com/office/powerpoint/2010/main" val="7886017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smtClean="0"/>
              <a:t>Comparativa X Edad 2014-2015</a:t>
            </a:r>
            <a:endParaRPr lang="es-MX"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18941771"/>
              </p:ext>
            </p:extLst>
          </p:nvPr>
        </p:nvGraphicFramePr>
        <p:xfrm>
          <a:off x="762000" y="1219200"/>
          <a:ext cx="7886700" cy="4351338"/>
        </p:xfrm>
        <a:graphic>
          <a:graphicData uri="http://schemas.openxmlformats.org/drawingml/2006/chart">
            <c:chart xmlns:c="http://schemas.openxmlformats.org/drawingml/2006/chart" xmlns:r="http://schemas.openxmlformats.org/officeDocument/2006/relationships" r:id="rId2"/>
          </a:graphicData>
        </a:graphic>
      </p:graphicFrame>
      <p:grpSp>
        <p:nvGrpSpPr>
          <p:cNvPr id="5" name="Group 4"/>
          <p:cNvGrpSpPr/>
          <p:nvPr/>
        </p:nvGrpSpPr>
        <p:grpSpPr>
          <a:xfrm>
            <a:off x="1301462" y="5561185"/>
            <a:ext cx="6889173" cy="646333"/>
            <a:chOff x="1475509" y="6307280"/>
            <a:chExt cx="9185564" cy="646333"/>
          </a:xfrm>
        </p:grpSpPr>
        <p:sp>
          <p:nvSpPr>
            <p:cNvPr id="6" name="CuadroTexto 9"/>
            <p:cNvSpPr txBox="1"/>
            <p:nvPr/>
          </p:nvSpPr>
          <p:spPr>
            <a:xfrm>
              <a:off x="1475509" y="6307282"/>
              <a:ext cx="9185564" cy="646331"/>
            </a:xfrm>
            <a:prstGeom prst="rect">
              <a:avLst/>
            </a:prstGeom>
            <a:noFill/>
          </p:spPr>
          <p:txBody>
            <a:bodyPr wrap="square" rtlCol="0">
              <a:spAutoFit/>
            </a:bodyPr>
            <a:lstStyle/>
            <a:p>
              <a:r>
                <a:rPr lang="es-MX" dirty="0" smtClean="0"/>
                <a:t>	</a:t>
              </a:r>
            </a:p>
            <a:p>
              <a:r>
                <a:rPr lang="es-MX" dirty="0"/>
                <a:t> </a:t>
              </a:r>
              <a:r>
                <a:rPr lang="es-MX" dirty="0" smtClean="0"/>
                <a:t>           2014     				        2015</a:t>
              </a:r>
              <a:endParaRPr lang="es-MX" dirty="0"/>
            </a:p>
          </p:txBody>
        </p:sp>
        <p:sp>
          <p:nvSpPr>
            <p:cNvPr id="7" name="Rectángulo 10"/>
            <p:cNvSpPr/>
            <p:nvPr/>
          </p:nvSpPr>
          <p:spPr>
            <a:xfrm>
              <a:off x="1735282" y="6307281"/>
              <a:ext cx="571500" cy="446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11"/>
            <p:cNvSpPr/>
            <p:nvPr/>
          </p:nvSpPr>
          <p:spPr>
            <a:xfrm>
              <a:off x="7498773" y="6307280"/>
              <a:ext cx="571500" cy="44680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a:p>
          </p:txBody>
        </p:sp>
      </p:grpSp>
    </p:spTree>
    <p:extLst>
      <p:ext uri="{BB962C8B-B14F-4D97-AF65-F5344CB8AC3E}">
        <p14:creationId xmlns:p14="http://schemas.microsoft.com/office/powerpoint/2010/main" val="25520748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Comparativa de Género</a:t>
            </a:r>
            <a:endParaRPr lang="es-MX" dirty="0"/>
          </a:p>
        </p:txBody>
      </p:sp>
      <p:graphicFrame>
        <p:nvGraphicFramePr>
          <p:cNvPr id="15" name="Content Placeholder 14"/>
          <p:cNvGraphicFramePr>
            <a:graphicFrameLocks noGrp="1"/>
          </p:cNvGraphicFramePr>
          <p:nvPr>
            <p:ph sz="half" idx="2"/>
            <p:extLst>
              <p:ext uri="{D42A27DB-BD31-4B8C-83A1-F6EECF244321}">
                <p14:modId xmlns:p14="http://schemas.microsoft.com/office/powerpoint/2010/main" val="639502088"/>
              </p:ext>
            </p:extLst>
          </p:nvPr>
        </p:nvGraphicFramePr>
        <p:xfrm>
          <a:off x="629842" y="2505075"/>
          <a:ext cx="3868340" cy="3684588"/>
        </p:xfrm>
        <a:graphic>
          <a:graphicData uri="http://schemas.openxmlformats.org/drawingml/2006/chart">
            <c:chart xmlns:c="http://schemas.openxmlformats.org/drawingml/2006/chart" xmlns:r="http://schemas.openxmlformats.org/officeDocument/2006/relationships" r:id="rId2"/>
          </a:graphicData>
        </a:graphic>
      </p:graphicFrame>
      <p:sp>
        <p:nvSpPr>
          <p:cNvPr id="11" name="Marcador de texto 3"/>
          <p:cNvSpPr txBox="1">
            <a:spLocks/>
          </p:cNvSpPr>
          <p:nvPr/>
        </p:nvSpPr>
        <p:spPr>
          <a:xfrm>
            <a:off x="633845" y="1681851"/>
            <a:ext cx="3867150" cy="825699"/>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s-MX" smtClean="0"/>
              <a:t>2014	</a:t>
            </a:r>
            <a:endParaRPr lang="es-MX" dirty="0"/>
          </a:p>
        </p:txBody>
      </p:sp>
      <p:sp>
        <p:nvSpPr>
          <p:cNvPr id="13" name="Marcador de texto 5"/>
          <p:cNvSpPr txBox="1">
            <a:spLocks/>
          </p:cNvSpPr>
          <p:nvPr/>
        </p:nvSpPr>
        <p:spPr>
          <a:xfrm>
            <a:off x="4629150" y="1681851"/>
            <a:ext cx="3886201" cy="825698"/>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s-MX" smtClean="0"/>
              <a:t>2015</a:t>
            </a:r>
            <a:endParaRPr lang="es-MX" dirty="0"/>
          </a:p>
        </p:txBody>
      </p:sp>
      <p:graphicFrame>
        <p:nvGraphicFramePr>
          <p:cNvPr id="14" name="Gráfico 2"/>
          <p:cNvGraphicFramePr>
            <a:graphicFrameLocks/>
          </p:cNvGraphicFramePr>
          <p:nvPr>
            <p:extLst>
              <p:ext uri="{D42A27DB-BD31-4B8C-83A1-F6EECF244321}">
                <p14:modId xmlns:p14="http://schemas.microsoft.com/office/powerpoint/2010/main" val="1556530215"/>
              </p:ext>
            </p:extLst>
          </p:nvPr>
        </p:nvGraphicFramePr>
        <p:xfrm>
          <a:off x="4629150" y="2508250"/>
          <a:ext cx="3886200" cy="36798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11497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smtClean="0"/>
              <a:t>ORIGEN DEL PROYECTO</a:t>
            </a:r>
            <a:endParaRPr lang="es-MX" dirty="0"/>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3392852778"/>
              </p:ext>
            </p:extLst>
          </p:nvPr>
        </p:nvGraphicFramePr>
        <p:xfrm>
          <a:off x="152400" y="1600200"/>
          <a:ext cx="8991600" cy="4079240"/>
        </p:xfrm>
        <a:graphic>
          <a:graphicData uri="http://schemas.openxmlformats.org/drawingml/2006/table">
            <a:tbl>
              <a:tblPr firstRow="1" bandRow="1">
                <a:tableStyleId>{5C22544A-7EE6-4342-B048-85BDC9FD1C3A}</a:tableStyleId>
              </a:tblPr>
              <a:tblGrid>
                <a:gridCol w="2286000"/>
                <a:gridCol w="2057400"/>
                <a:gridCol w="2324100"/>
                <a:gridCol w="2324100"/>
              </a:tblGrid>
              <a:tr h="370840">
                <a:tc>
                  <a:txBody>
                    <a:bodyPr/>
                    <a:lstStyle/>
                    <a:p>
                      <a:r>
                        <a:rPr lang="es-MX" sz="1200" dirty="0" smtClean="0"/>
                        <a:t>2012</a:t>
                      </a:r>
                      <a:endParaRPr lang="es-MX" sz="1200" dirty="0"/>
                    </a:p>
                  </a:txBody>
                  <a:tcPr/>
                </a:tc>
                <a:tc>
                  <a:txBody>
                    <a:bodyPr/>
                    <a:lstStyle/>
                    <a:p>
                      <a:r>
                        <a:rPr lang="es-MX" sz="1200" dirty="0" smtClean="0"/>
                        <a:t>2013</a:t>
                      </a:r>
                      <a:endParaRPr lang="es-MX" sz="1200" dirty="0"/>
                    </a:p>
                  </a:txBody>
                  <a:tcPr/>
                </a:tc>
                <a:tc>
                  <a:txBody>
                    <a:bodyPr/>
                    <a:lstStyle/>
                    <a:p>
                      <a:r>
                        <a:rPr lang="es-MX" sz="1200" dirty="0" smtClean="0"/>
                        <a:t>2014</a:t>
                      </a:r>
                      <a:endParaRPr lang="es-MX" sz="1200" dirty="0"/>
                    </a:p>
                  </a:txBody>
                  <a:tcPr/>
                </a:tc>
                <a:tc>
                  <a:txBody>
                    <a:bodyPr/>
                    <a:lstStyle/>
                    <a:p>
                      <a:r>
                        <a:rPr lang="es-MX" sz="1200" dirty="0" smtClean="0"/>
                        <a:t>2015</a:t>
                      </a:r>
                      <a:endParaRPr lang="es-MX" sz="1200" dirty="0"/>
                    </a:p>
                  </a:txBody>
                  <a:tcPr/>
                </a:tc>
              </a:tr>
              <a:tr h="370840">
                <a:tc>
                  <a:txBody>
                    <a:bodyPr/>
                    <a:lstStyle/>
                    <a:p>
                      <a:pPr marL="0" indent="0">
                        <a:buNone/>
                      </a:pPr>
                      <a:r>
                        <a:rPr lang="es-MX" sz="1200" dirty="0" smtClean="0"/>
                        <a:t>1.</a:t>
                      </a:r>
                      <a:r>
                        <a:rPr lang="es-MX" sz="1200" baseline="0" dirty="0" smtClean="0"/>
                        <a:t> </a:t>
                      </a:r>
                      <a:r>
                        <a:rPr lang="es-MX" sz="1200" dirty="0" smtClean="0"/>
                        <a:t>Enfermedades</a:t>
                      </a:r>
                      <a:r>
                        <a:rPr lang="es-MX" sz="1200" baseline="0" dirty="0" smtClean="0"/>
                        <a:t> del corazón.</a:t>
                      </a:r>
                    </a:p>
                  </a:txBody>
                  <a:tcPr/>
                </a:tc>
                <a:tc>
                  <a:txBody>
                    <a:bodyPr/>
                    <a:lstStyle/>
                    <a:p>
                      <a:r>
                        <a:rPr lang="es-MX" sz="1200" dirty="0" smtClean="0"/>
                        <a:t>Enfermedades</a:t>
                      </a:r>
                      <a:r>
                        <a:rPr lang="es-MX" sz="1200" baseline="0" dirty="0" smtClean="0"/>
                        <a:t> del Corazón</a:t>
                      </a:r>
                      <a:endParaRPr lang="es-MX"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200" dirty="0" smtClean="0"/>
                        <a:t>Enfermedades</a:t>
                      </a:r>
                      <a:r>
                        <a:rPr lang="es-MX" sz="1200" baseline="0" dirty="0" smtClean="0"/>
                        <a:t> del Corazón</a:t>
                      </a:r>
                      <a:endParaRPr lang="es-MX"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200" dirty="0" smtClean="0"/>
                        <a:t>Enfermedades</a:t>
                      </a:r>
                      <a:r>
                        <a:rPr lang="es-MX" sz="1200" baseline="0" dirty="0" smtClean="0"/>
                        <a:t> del Corazón</a:t>
                      </a:r>
                      <a:endParaRPr lang="es-MX" sz="1200" dirty="0"/>
                    </a:p>
                  </a:txBody>
                  <a:tcPr/>
                </a:tc>
              </a:tr>
              <a:tr h="370840">
                <a:tc>
                  <a:txBody>
                    <a:bodyPr/>
                    <a:lstStyle/>
                    <a:p>
                      <a:pPr marL="342900" indent="-342900">
                        <a:buNone/>
                      </a:pPr>
                      <a:r>
                        <a:rPr lang="es-MX" sz="1200" baseline="0" dirty="0" smtClean="0"/>
                        <a:t>2. Diabetes </a:t>
                      </a:r>
                      <a:r>
                        <a:rPr lang="es-MX" sz="1200" baseline="0" dirty="0" err="1" smtClean="0"/>
                        <a:t>Mellitus</a:t>
                      </a:r>
                      <a:endParaRPr lang="es-MX" sz="1200" baseline="0" dirty="0" smtClean="0"/>
                    </a:p>
                  </a:txBody>
                  <a:tcPr/>
                </a:tc>
                <a:tc>
                  <a:txBody>
                    <a:bodyPr/>
                    <a:lstStyle/>
                    <a:p>
                      <a:r>
                        <a:rPr lang="es-MX" sz="1200" dirty="0" smtClean="0"/>
                        <a:t>Diabetes </a:t>
                      </a:r>
                      <a:r>
                        <a:rPr lang="es-MX" sz="1200" dirty="0" err="1" smtClean="0"/>
                        <a:t>Mellitus</a:t>
                      </a:r>
                      <a:endParaRPr lang="es-MX"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200" dirty="0" smtClean="0"/>
                        <a:t>Diabetes </a:t>
                      </a:r>
                      <a:r>
                        <a:rPr lang="es-MX" sz="1200" dirty="0" err="1" smtClean="0"/>
                        <a:t>Mellitus</a:t>
                      </a:r>
                      <a:endParaRPr lang="es-MX" sz="12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200" dirty="0" smtClean="0"/>
                        <a:t>Diabetes </a:t>
                      </a:r>
                      <a:r>
                        <a:rPr lang="es-MX" sz="1200" dirty="0" err="1" smtClean="0"/>
                        <a:t>Mellitus</a:t>
                      </a:r>
                      <a:endParaRPr lang="es-MX" sz="1200" dirty="0" smtClean="0"/>
                    </a:p>
                  </a:txBody>
                  <a:tcPr/>
                </a:tc>
              </a:tr>
              <a:tr h="370840">
                <a:tc>
                  <a:txBody>
                    <a:bodyPr/>
                    <a:lstStyle/>
                    <a:p>
                      <a:pPr marL="342900" indent="-342900">
                        <a:buNone/>
                      </a:pPr>
                      <a:r>
                        <a:rPr lang="es-MX" sz="1200" baseline="0" dirty="0" smtClean="0"/>
                        <a:t>3. Tumores malignos</a:t>
                      </a:r>
                    </a:p>
                  </a:txBody>
                  <a:tcPr/>
                </a:tc>
                <a:tc>
                  <a:txBody>
                    <a:bodyPr/>
                    <a:lstStyle/>
                    <a:p>
                      <a:r>
                        <a:rPr lang="es-MX" sz="1200" baseline="0" dirty="0" smtClean="0"/>
                        <a:t> Tumores malignos</a:t>
                      </a:r>
                      <a:endParaRPr lang="es-MX" sz="1200" dirty="0"/>
                    </a:p>
                  </a:txBody>
                  <a:tcPr/>
                </a:tc>
                <a:tc>
                  <a:txBody>
                    <a:bodyPr/>
                    <a:lstStyle/>
                    <a:p>
                      <a:r>
                        <a:rPr lang="es-MX" sz="1200" baseline="0" dirty="0" smtClean="0"/>
                        <a:t> Tumores malignos</a:t>
                      </a:r>
                      <a:endParaRPr lang="es-MX" sz="1200" dirty="0"/>
                    </a:p>
                  </a:txBody>
                  <a:tcPr/>
                </a:tc>
                <a:tc>
                  <a:txBody>
                    <a:bodyPr/>
                    <a:lstStyle/>
                    <a:p>
                      <a:r>
                        <a:rPr lang="es-MX" sz="1200" baseline="0" dirty="0" smtClean="0"/>
                        <a:t> Tumores malignos</a:t>
                      </a:r>
                      <a:endParaRPr lang="es-MX" sz="1200" dirty="0"/>
                    </a:p>
                  </a:txBody>
                  <a:tcPr/>
                </a:tc>
              </a:tr>
              <a:tr h="370840">
                <a:tc>
                  <a:txBody>
                    <a:bodyPr/>
                    <a:lstStyle/>
                    <a:p>
                      <a:pPr marL="342900" indent="-342900">
                        <a:buNone/>
                      </a:pPr>
                      <a:r>
                        <a:rPr lang="es-MX" sz="1200" baseline="0" dirty="0" smtClean="0"/>
                        <a:t>4. EVC</a:t>
                      </a:r>
                    </a:p>
                  </a:txBody>
                  <a:tcPr/>
                </a:tc>
                <a:tc>
                  <a:txBody>
                    <a:bodyPr/>
                    <a:lstStyle/>
                    <a:p>
                      <a:r>
                        <a:rPr lang="es-MX" sz="1200" baseline="0" dirty="0" smtClean="0"/>
                        <a:t>EVC</a:t>
                      </a:r>
                      <a:endParaRPr lang="es-MX" sz="1200" dirty="0"/>
                    </a:p>
                  </a:txBody>
                  <a:tcPr/>
                </a:tc>
                <a:tc>
                  <a:txBody>
                    <a:bodyPr/>
                    <a:lstStyle/>
                    <a:p>
                      <a:r>
                        <a:rPr lang="es-MX" sz="1200" baseline="0" dirty="0" smtClean="0"/>
                        <a:t>EVC</a:t>
                      </a:r>
                      <a:endParaRPr lang="es-MX"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200" dirty="0" smtClean="0"/>
                        <a:t>Accidentes</a:t>
                      </a:r>
                    </a:p>
                  </a:txBody>
                  <a:tcPr/>
                </a:tc>
              </a:tr>
              <a:tr h="370840">
                <a:tc>
                  <a:txBody>
                    <a:bodyPr/>
                    <a:lstStyle/>
                    <a:p>
                      <a:pPr marL="342900" indent="-342900">
                        <a:buNone/>
                      </a:pPr>
                      <a:r>
                        <a:rPr lang="es-MX" sz="1200" baseline="0" dirty="0" smtClean="0"/>
                        <a:t>5. Accidentes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200" dirty="0" err="1" smtClean="0"/>
                        <a:t>Enf</a:t>
                      </a:r>
                      <a:r>
                        <a:rPr lang="es-MX" sz="1200" dirty="0" smtClean="0"/>
                        <a:t>. Del Hígado</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200" dirty="0" smtClean="0"/>
                        <a:t>Neumonía e Influenza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200" baseline="0" dirty="0" smtClean="0"/>
                        <a:t>EVC</a:t>
                      </a:r>
                      <a:endParaRPr lang="es-MX" sz="1200" dirty="0" smtClean="0"/>
                    </a:p>
                  </a:txBody>
                  <a:tcPr/>
                </a:tc>
              </a:tr>
              <a:tr h="370840">
                <a:tc>
                  <a:txBody>
                    <a:bodyPr/>
                    <a:lstStyle/>
                    <a:p>
                      <a:pPr marL="342900" indent="-342900">
                        <a:buNone/>
                      </a:pPr>
                      <a:r>
                        <a:rPr lang="es-MX" sz="1200" baseline="0" dirty="0" smtClean="0"/>
                        <a:t>6.</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200" dirty="0" smtClean="0"/>
                        <a:t>Accidentes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200" dirty="0" err="1" smtClean="0"/>
                        <a:t>Enf</a:t>
                      </a:r>
                      <a:r>
                        <a:rPr lang="es-MX" sz="1200" dirty="0" smtClean="0"/>
                        <a:t>. Del Hígado</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200" dirty="0" smtClean="0"/>
                        <a:t>EPOC</a:t>
                      </a:r>
                    </a:p>
                  </a:txBody>
                  <a:tcPr/>
                </a:tc>
              </a:tr>
              <a:tr h="370840">
                <a:tc>
                  <a:txBody>
                    <a:bodyPr/>
                    <a:lstStyle/>
                    <a:p>
                      <a:pPr marL="342900" indent="-342900">
                        <a:buNone/>
                      </a:pPr>
                      <a:r>
                        <a:rPr lang="es-MX" sz="1200" baseline="0" dirty="0" smtClean="0"/>
                        <a:t>7.</a:t>
                      </a:r>
                    </a:p>
                  </a:txBody>
                  <a:tcPr/>
                </a:tc>
                <a:tc>
                  <a:txBody>
                    <a:bodyPr/>
                    <a:lstStyle/>
                    <a:p>
                      <a:r>
                        <a:rPr lang="es-MX" sz="1200" dirty="0" smtClean="0"/>
                        <a:t>EPOC</a:t>
                      </a:r>
                      <a:endParaRPr lang="es-MX"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200" dirty="0" smtClean="0"/>
                        <a:t>Accidentes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200" kern="1200" dirty="0" err="1" smtClean="0">
                          <a:solidFill>
                            <a:schemeClr val="dk1"/>
                          </a:solidFill>
                          <a:latin typeface="+mn-lt"/>
                          <a:ea typeface="+mn-ea"/>
                          <a:cs typeface="+mn-cs"/>
                        </a:rPr>
                        <a:t>Enf</a:t>
                      </a:r>
                      <a:r>
                        <a:rPr lang="es-MX" sz="1200" kern="1200" dirty="0" smtClean="0">
                          <a:solidFill>
                            <a:schemeClr val="dk1"/>
                          </a:solidFill>
                          <a:latin typeface="+mn-lt"/>
                          <a:ea typeface="+mn-ea"/>
                          <a:cs typeface="+mn-cs"/>
                        </a:rPr>
                        <a:t>. Del Hígado</a:t>
                      </a:r>
                    </a:p>
                  </a:txBody>
                  <a:tcPr/>
                </a:tc>
              </a:tr>
              <a:tr h="370840">
                <a:tc>
                  <a:txBody>
                    <a:bodyPr/>
                    <a:lstStyle/>
                    <a:p>
                      <a:pPr marL="342900" indent="-342900">
                        <a:buNone/>
                      </a:pPr>
                      <a:r>
                        <a:rPr lang="es-MX" sz="1200" baseline="0" dirty="0" smtClean="0"/>
                        <a:t>8</a:t>
                      </a:r>
                    </a:p>
                  </a:txBody>
                  <a:tcPr/>
                </a:tc>
                <a:tc>
                  <a:txBody>
                    <a:bodyPr/>
                    <a:lstStyle/>
                    <a:p>
                      <a:r>
                        <a:rPr lang="es-MX" sz="1200" dirty="0" smtClean="0"/>
                        <a:t>Agresiones (Homicidios)</a:t>
                      </a:r>
                      <a:endParaRPr lang="es-MX" sz="1200" dirty="0"/>
                    </a:p>
                  </a:txBody>
                  <a:tcPr/>
                </a:tc>
                <a:tc>
                  <a:txBody>
                    <a:bodyPr/>
                    <a:lstStyle/>
                    <a:p>
                      <a:r>
                        <a:rPr lang="es-MX" sz="1200" dirty="0" smtClean="0"/>
                        <a:t>EPOC</a:t>
                      </a:r>
                      <a:endParaRPr lang="es-MX"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200" dirty="0" smtClean="0"/>
                        <a:t>Neumonía e Influenza</a:t>
                      </a:r>
                    </a:p>
                  </a:txBody>
                  <a:tcPr/>
                </a:tc>
              </a:tr>
              <a:tr h="370840">
                <a:tc>
                  <a:txBody>
                    <a:bodyPr/>
                    <a:lstStyle/>
                    <a:p>
                      <a:pPr marL="342900" indent="-342900">
                        <a:buNone/>
                      </a:pPr>
                      <a:r>
                        <a:rPr lang="es-MX" sz="1200" baseline="0" dirty="0" smtClean="0"/>
                        <a:t>9.</a:t>
                      </a:r>
                    </a:p>
                  </a:txBody>
                  <a:tcPr/>
                </a:tc>
                <a:tc>
                  <a:txBody>
                    <a:bodyPr/>
                    <a:lstStyle/>
                    <a:p>
                      <a:r>
                        <a:rPr lang="es-MX" sz="1200" dirty="0" smtClean="0"/>
                        <a:t>Neumonía e Influenza</a:t>
                      </a:r>
                      <a:endParaRPr lang="es-MX" sz="1200" dirty="0"/>
                    </a:p>
                  </a:txBody>
                  <a:tcPr/>
                </a:tc>
                <a:tc>
                  <a:txBody>
                    <a:bodyPr/>
                    <a:lstStyle/>
                    <a:p>
                      <a:r>
                        <a:rPr lang="es-MX" sz="1200" dirty="0" smtClean="0"/>
                        <a:t>Agresiones (Homicidios)</a:t>
                      </a:r>
                      <a:endParaRPr lang="es-MX"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200" dirty="0" smtClean="0"/>
                        <a:t>Agresiones (Homicidios)</a:t>
                      </a:r>
                    </a:p>
                  </a:txBody>
                  <a:tcPr/>
                </a:tc>
              </a:tr>
              <a:tr h="370840">
                <a:tc>
                  <a:txBody>
                    <a:bodyPr/>
                    <a:lstStyle/>
                    <a:p>
                      <a:pPr marL="342900" indent="-342900">
                        <a:buNone/>
                      </a:pPr>
                      <a:r>
                        <a:rPr lang="es-MX" sz="1200" baseline="0" dirty="0" smtClean="0"/>
                        <a:t>10.</a:t>
                      </a:r>
                    </a:p>
                  </a:txBody>
                  <a:tcPr/>
                </a:tc>
                <a:tc>
                  <a:txBody>
                    <a:bodyPr/>
                    <a:lstStyle/>
                    <a:p>
                      <a:r>
                        <a:rPr lang="es-MX" sz="1200" dirty="0" smtClean="0"/>
                        <a:t>Insuficiencia Renal</a:t>
                      </a:r>
                      <a:endParaRPr lang="es-MX" sz="1200" dirty="0"/>
                    </a:p>
                  </a:txBody>
                  <a:tcPr/>
                </a:tc>
                <a:tc>
                  <a:txBody>
                    <a:bodyPr/>
                    <a:lstStyle/>
                    <a:p>
                      <a:r>
                        <a:rPr lang="es-MX" sz="1200" dirty="0" smtClean="0"/>
                        <a:t>Tuberculosis pulmonar</a:t>
                      </a:r>
                      <a:endParaRPr lang="es-MX" sz="1200" dirty="0"/>
                    </a:p>
                  </a:txBody>
                  <a:tcPr/>
                </a:tc>
                <a:tc>
                  <a:txBody>
                    <a:bodyPr/>
                    <a:lstStyle/>
                    <a:p>
                      <a:r>
                        <a:rPr lang="es-MX" sz="1200" dirty="0" smtClean="0"/>
                        <a:t>Hepatitis</a:t>
                      </a:r>
                      <a:r>
                        <a:rPr lang="es-MX" sz="1200" baseline="0" dirty="0" smtClean="0"/>
                        <a:t> viral</a:t>
                      </a:r>
                      <a:endParaRPr lang="es-MX" sz="1200" dirty="0"/>
                    </a:p>
                  </a:txBody>
                  <a:tcPr/>
                </a:tc>
              </a:tr>
            </a:tbl>
          </a:graphicData>
        </a:graphic>
      </p:graphicFrame>
    </p:spTree>
    <p:extLst>
      <p:ext uri="{BB962C8B-B14F-4D97-AF65-F5344CB8AC3E}">
        <p14:creationId xmlns:p14="http://schemas.microsoft.com/office/powerpoint/2010/main" val="16919039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989422939"/>
              </p:ext>
            </p:extLst>
          </p:nvPr>
        </p:nvGraphicFramePr>
        <p:xfrm>
          <a:off x="0" y="1302953"/>
          <a:ext cx="9144000" cy="4252912"/>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1"/>
          <p:cNvSpPr txBox="1">
            <a:spLocks/>
          </p:cNvSpPr>
          <p:nvPr/>
        </p:nvSpPr>
        <p:spPr>
          <a:xfrm>
            <a:off x="381000" y="-50514"/>
            <a:ext cx="8763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dirty="0" smtClean="0"/>
              <a:t>Comparativa de incidencia 2014/2015 Ene-Jul (17-11)</a:t>
            </a:r>
            <a:endParaRPr lang="es-MX" dirty="0"/>
          </a:p>
        </p:txBody>
      </p:sp>
      <p:grpSp>
        <p:nvGrpSpPr>
          <p:cNvPr id="4" name="Group 3"/>
          <p:cNvGrpSpPr/>
          <p:nvPr/>
        </p:nvGrpSpPr>
        <p:grpSpPr>
          <a:xfrm>
            <a:off x="1317913" y="2009956"/>
            <a:ext cx="6889173" cy="769975"/>
            <a:chOff x="1757218" y="2344410"/>
            <a:chExt cx="9185564" cy="769975"/>
          </a:xfrm>
        </p:grpSpPr>
        <p:sp>
          <p:nvSpPr>
            <p:cNvPr id="5" name="CuadroTexto 9"/>
            <p:cNvSpPr txBox="1"/>
            <p:nvPr/>
          </p:nvSpPr>
          <p:spPr>
            <a:xfrm>
              <a:off x="1757218" y="2468054"/>
              <a:ext cx="9185564" cy="646331"/>
            </a:xfrm>
            <a:prstGeom prst="rect">
              <a:avLst/>
            </a:prstGeom>
            <a:noFill/>
          </p:spPr>
          <p:txBody>
            <a:bodyPr wrap="square" rtlCol="0">
              <a:spAutoFit/>
            </a:bodyPr>
            <a:lstStyle/>
            <a:p>
              <a:r>
                <a:rPr lang="es-MX" dirty="0" smtClean="0"/>
                <a:t>	</a:t>
              </a:r>
            </a:p>
            <a:p>
              <a:r>
                <a:rPr lang="es-MX" dirty="0" smtClean="0"/>
                <a:t>2014						    2015</a:t>
              </a:r>
              <a:endParaRPr lang="es-MX" dirty="0"/>
            </a:p>
          </p:txBody>
        </p:sp>
        <p:sp>
          <p:nvSpPr>
            <p:cNvPr id="8" name="Rectángulo 10"/>
            <p:cNvSpPr/>
            <p:nvPr/>
          </p:nvSpPr>
          <p:spPr>
            <a:xfrm>
              <a:off x="2021031" y="2344410"/>
              <a:ext cx="571500" cy="446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Rectángulo 11"/>
            <p:cNvSpPr/>
            <p:nvPr/>
          </p:nvSpPr>
          <p:spPr>
            <a:xfrm>
              <a:off x="9517487" y="2412640"/>
              <a:ext cx="571500" cy="44680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a:p>
          </p:txBody>
        </p:sp>
      </p:grpSp>
    </p:spTree>
    <p:extLst>
      <p:ext uri="{BB962C8B-B14F-4D97-AF65-F5344CB8AC3E}">
        <p14:creationId xmlns:p14="http://schemas.microsoft.com/office/powerpoint/2010/main" val="38567543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28600"/>
            <a:ext cx="8229600" cy="1143000"/>
          </a:xfrm>
        </p:spPr>
        <p:txBody>
          <a:bodyPr/>
          <a:lstStyle/>
          <a:p>
            <a:r>
              <a:rPr lang="es-MX" dirty="0" smtClean="0"/>
              <a:t>Causa</a:t>
            </a:r>
            <a:endParaRPr lang="es-MX"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542737341"/>
              </p:ext>
            </p:extLst>
          </p:nvPr>
        </p:nvGraphicFramePr>
        <p:xfrm>
          <a:off x="0" y="1143000"/>
          <a:ext cx="9144000" cy="50323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962255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smtClean="0"/>
              <a:t>RASGO DE PERSONALIDAD MAS CARACTERÍSTICO</a:t>
            </a:r>
            <a:endParaRPr lang="es-MX" dirty="0"/>
          </a:p>
        </p:txBody>
      </p:sp>
      <p:graphicFrame>
        <p:nvGraphicFramePr>
          <p:cNvPr id="4" name="Chart 10"/>
          <p:cNvGraphicFramePr>
            <a:graphicFrameLocks noGrp="1"/>
          </p:cNvGraphicFramePr>
          <p:nvPr>
            <p:ph sz="half" idx="1"/>
            <p:extLst>
              <p:ext uri="{D42A27DB-BD31-4B8C-83A1-F6EECF244321}">
                <p14:modId xmlns:p14="http://schemas.microsoft.com/office/powerpoint/2010/main" val="1815967294"/>
              </p:ext>
            </p:extLst>
          </p:nvPr>
        </p:nvGraphicFramePr>
        <p:xfrm>
          <a:off x="4724400" y="1524000"/>
          <a:ext cx="4038600" cy="45259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11"/>
          <p:cNvGraphicFramePr>
            <a:graphicFrameLocks noGrp="1"/>
          </p:cNvGraphicFramePr>
          <p:nvPr>
            <p:ph sz="half" idx="2"/>
            <p:extLst>
              <p:ext uri="{D42A27DB-BD31-4B8C-83A1-F6EECF244321}">
                <p14:modId xmlns:p14="http://schemas.microsoft.com/office/powerpoint/2010/main" val="1623758626"/>
              </p:ext>
            </p:extLst>
          </p:nvPr>
        </p:nvGraphicFramePr>
        <p:xfrm>
          <a:off x="228600" y="1447800"/>
          <a:ext cx="4038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568279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smtClean="0"/>
              <a:t>Hallazgos</a:t>
            </a:r>
            <a:endParaRPr lang="es-MX" dirty="0"/>
          </a:p>
        </p:txBody>
      </p:sp>
      <p:graphicFrame>
        <p:nvGraphicFramePr>
          <p:cNvPr id="5" name="Content Placeholder 4"/>
          <p:cNvGraphicFramePr>
            <a:graphicFrameLocks noGrp="1"/>
          </p:cNvGraphicFramePr>
          <p:nvPr>
            <p:ph sz="half" idx="1"/>
          </p:nvPr>
        </p:nvGraphicFramePr>
        <p:xfrm>
          <a:off x="457200" y="1600200"/>
          <a:ext cx="4038600" cy="45259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ontent Placeholder 5"/>
          <p:cNvGraphicFramePr>
            <a:graphicFrameLocks noGrp="1"/>
          </p:cNvGraphicFramePr>
          <p:nvPr>
            <p:ph sz="half" idx="2"/>
          </p:nvPr>
        </p:nvGraphicFramePr>
        <p:xfrm>
          <a:off x="4648200" y="1600200"/>
          <a:ext cx="4038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388911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smtClean="0"/>
              <a:t>Hallazgos</a:t>
            </a:r>
            <a:endParaRPr lang="es-MX" dirty="0"/>
          </a:p>
        </p:txBody>
      </p:sp>
      <p:graphicFrame>
        <p:nvGraphicFramePr>
          <p:cNvPr id="5" name="Content Placeholder 4"/>
          <p:cNvGraphicFramePr>
            <a:graphicFrameLocks noGrp="1"/>
          </p:cNvGraphicFramePr>
          <p:nvPr>
            <p:ph sz="half" idx="1"/>
          </p:nvPr>
        </p:nvGraphicFramePr>
        <p:xfrm>
          <a:off x="457200" y="1600200"/>
          <a:ext cx="4038600" cy="45259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ontent Placeholder 5"/>
          <p:cNvGraphicFramePr>
            <a:graphicFrameLocks noGrp="1"/>
          </p:cNvGraphicFramePr>
          <p:nvPr>
            <p:ph sz="half" idx="2"/>
          </p:nvPr>
        </p:nvGraphicFramePr>
        <p:xfrm>
          <a:off x="4648200" y="1600200"/>
          <a:ext cx="4038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864450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dirty="0"/>
              <a:t>Yo Limpio San Luis y Evito </a:t>
            </a:r>
            <a:r>
              <a:rPr lang="es-MX" dirty="0" smtClean="0"/>
              <a:t>Enfermedades</a:t>
            </a:r>
            <a:endParaRPr lang="es-MX" dirty="0"/>
          </a:p>
        </p:txBody>
      </p:sp>
      <p:pic>
        <p:nvPicPr>
          <p:cNvPr id="31747" name="Picture 3" descr="C:\Users\Dr Abel\Dropbox\Dengue\Yo Limpio San Luis volante.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008452" y="1600200"/>
            <a:ext cx="2936096" cy="4525963"/>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C:\Users\Dr Abel\Documents\SMM 2012-2015 Comunicacion Social\carta de yo limpio sl y evito enfermedades.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293023"/>
            <a:ext cx="4038600" cy="3140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463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normAutofit fontScale="90000"/>
          </a:bodyPr>
          <a:lstStyle/>
          <a:p>
            <a:r>
              <a:rPr lang="es-MX" dirty="0" err="1" smtClean="0"/>
              <a:t>Sanluisino</a:t>
            </a:r>
            <a:r>
              <a:rPr lang="es-MX" dirty="0" smtClean="0"/>
              <a:t>: Sé un Tutor Responsable</a:t>
            </a:r>
            <a:endParaRPr lang="es-MX" dirty="0"/>
          </a:p>
        </p:txBody>
      </p:sp>
      <p:sp>
        <p:nvSpPr>
          <p:cNvPr id="6" name="5 Marcador de contenido"/>
          <p:cNvSpPr>
            <a:spLocks noGrp="1"/>
          </p:cNvSpPr>
          <p:nvPr>
            <p:ph sz="half" idx="2"/>
          </p:nvPr>
        </p:nvSpPr>
        <p:spPr/>
        <p:txBody>
          <a:bodyPr/>
          <a:lstStyle/>
          <a:p>
            <a:r>
              <a:rPr lang="es-MX" dirty="0" smtClean="0"/>
              <a:t>Educación.</a:t>
            </a:r>
          </a:p>
          <a:p>
            <a:r>
              <a:rPr lang="es-MX" dirty="0" smtClean="0"/>
              <a:t>2,600 fumigaciones.</a:t>
            </a:r>
          </a:p>
          <a:p>
            <a:r>
              <a:rPr lang="es-MX" dirty="0" smtClean="0"/>
              <a:t>5,529 vacunas contra la garrapata.</a:t>
            </a:r>
          </a:p>
          <a:p>
            <a:r>
              <a:rPr lang="es-MX" dirty="0" smtClean="0"/>
              <a:t>Esterilizaciones</a:t>
            </a:r>
          </a:p>
          <a:p>
            <a:r>
              <a:rPr lang="es-MX" dirty="0" smtClean="0"/>
              <a:t>Descacharre selectivo.</a:t>
            </a:r>
          </a:p>
          <a:p>
            <a:r>
              <a:rPr lang="es-MX" dirty="0" smtClean="0"/>
              <a:t>BC. Sonora</a:t>
            </a:r>
          </a:p>
          <a:p>
            <a:r>
              <a:rPr lang="es-MX" dirty="0" smtClean="0"/>
              <a:t>Estudio de Prevalencia de la </a:t>
            </a:r>
            <a:r>
              <a:rPr lang="es-MX" dirty="0" err="1" smtClean="0"/>
              <a:t>Ricketssia</a:t>
            </a:r>
            <a:r>
              <a:rPr lang="es-MX" dirty="0" smtClean="0"/>
              <a:t> – UABC.</a:t>
            </a:r>
          </a:p>
          <a:p>
            <a:endParaRPr lang="es-MX" dirty="0" smtClean="0"/>
          </a:p>
          <a:p>
            <a:endParaRPr lang="es-MX" dirty="0"/>
          </a:p>
        </p:txBody>
      </p:sp>
      <p:pic>
        <p:nvPicPr>
          <p:cNvPr id="7"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37974" y="1600201"/>
            <a:ext cx="3453879" cy="4495800"/>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dirty="0"/>
              <a:t>Prevención de accidentes</a:t>
            </a:r>
            <a:r>
              <a:rPr lang="es-MX" dirty="0" smtClean="0"/>
              <a:t>.</a:t>
            </a:r>
            <a:endParaRPr lang="es-MX" dirty="0"/>
          </a:p>
        </p:txBody>
      </p:sp>
      <p:sp>
        <p:nvSpPr>
          <p:cNvPr id="4" name="Content Placeholder 3"/>
          <p:cNvSpPr>
            <a:spLocks noGrp="1"/>
          </p:cNvSpPr>
          <p:nvPr>
            <p:ph sz="half" idx="2"/>
          </p:nvPr>
        </p:nvSpPr>
        <p:spPr>
          <a:xfrm>
            <a:off x="4267200" y="1600200"/>
            <a:ext cx="4724400" cy="4525963"/>
          </a:xfrm>
        </p:spPr>
        <p:txBody>
          <a:bodyPr>
            <a:normAutofit fontScale="92500" lnSpcReduction="10000"/>
          </a:bodyPr>
          <a:lstStyle/>
          <a:p>
            <a:pPr lvl="1">
              <a:buFont typeface="Arial" panose="020B0604020202020204" pitchFamily="34" charset="0"/>
              <a:buChar char="•"/>
            </a:pPr>
            <a:r>
              <a:rPr lang="es-MX" dirty="0"/>
              <a:t>Firma del Convenio de Seguridad Vial</a:t>
            </a:r>
            <a:r>
              <a:rPr lang="es-MX" dirty="0" smtClean="0"/>
              <a:t>. Programa Nacional de Alcoholimetría.</a:t>
            </a:r>
            <a:endParaRPr lang="es-MX" dirty="0"/>
          </a:p>
          <a:p>
            <a:pPr lvl="1">
              <a:buFont typeface="Arial" panose="020B0604020202020204" pitchFamily="34" charset="0"/>
              <a:buChar char="•"/>
            </a:pPr>
            <a:r>
              <a:rPr lang="es-MX" dirty="0" smtClean="0"/>
              <a:t>Factores de Riesgo IMESEVI.</a:t>
            </a:r>
            <a:endParaRPr lang="es-MX" dirty="0"/>
          </a:p>
          <a:p>
            <a:pPr lvl="1">
              <a:buFont typeface="Arial" panose="020B0604020202020204" pitchFamily="34" charset="0"/>
              <a:buChar char="•"/>
            </a:pPr>
            <a:r>
              <a:rPr lang="es-MX" dirty="0" smtClean="0"/>
              <a:t>Alcoholimetría.</a:t>
            </a:r>
          </a:p>
          <a:p>
            <a:pPr lvl="2"/>
            <a:r>
              <a:rPr lang="es-MX" dirty="0" err="1" smtClean="0"/>
              <a:t>Gogles</a:t>
            </a:r>
            <a:r>
              <a:rPr lang="es-MX" dirty="0" smtClean="0"/>
              <a:t> de Fatal Visión. Consumo Medido 3,000.</a:t>
            </a:r>
            <a:endParaRPr lang="es-MX" dirty="0"/>
          </a:p>
          <a:p>
            <a:pPr lvl="1">
              <a:buFont typeface="Arial" panose="020B0604020202020204" pitchFamily="34" charset="0"/>
              <a:buChar char="•"/>
            </a:pPr>
            <a:r>
              <a:rPr lang="es-MX" dirty="0" smtClean="0"/>
              <a:t>CRUM. Taller </a:t>
            </a:r>
            <a:r>
              <a:rPr lang="es-MX" dirty="0"/>
              <a:t>de Soporte Vital Básico y Primeros Respondientes.</a:t>
            </a:r>
          </a:p>
          <a:p>
            <a:pPr lvl="1">
              <a:buFont typeface="Arial" panose="020B0604020202020204" pitchFamily="34" charset="0"/>
              <a:buChar char="•"/>
            </a:pPr>
            <a:r>
              <a:rPr lang="es-MX" dirty="0"/>
              <a:t>Observatorio Municipal de Lesiones</a:t>
            </a:r>
            <a:r>
              <a:rPr lang="es-MX" dirty="0" smtClean="0"/>
              <a:t>.</a:t>
            </a:r>
          </a:p>
          <a:p>
            <a:pPr lvl="2"/>
            <a:r>
              <a:rPr lang="es-MX" dirty="0" smtClean="0"/>
              <a:t>Portal de CONAPRA. 467.</a:t>
            </a:r>
          </a:p>
          <a:p>
            <a:pPr lvl="1"/>
            <a:r>
              <a:rPr lang="es-MX" dirty="0"/>
              <a:t>32-28-16-14 (</a:t>
            </a:r>
            <a:r>
              <a:rPr lang="es-MX" dirty="0" smtClean="0"/>
              <a:t>12)</a:t>
            </a:r>
            <a:endParaRPr lang="es-MX" dirty="0"/>
          </a:p>
          <a:p>
            <a:pPr lvl="2"/>
            <a:endParaRPr lang="es-MX" dirty="0" smtClean="0"/>
          </a:p>
          <a:p>
            <a:endParaRPr lang="es-MX" dirty="0"/>
          </a:p>
        </p:txBody>
      </p:sp>
      <p:pic>
        <p:nvPicPr>
          <p:cNvPr id="31750" name="Picture 6" descr="C:\Users\Dr Abel\Documents\SMM 2012-2015 Comunicacion Social\firma del convenio por la seguridad vial.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133600"/>
            <a:ext cx="4609811" cy="2535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9682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s-MX" dirty="0" smtClean="0"/>
              <a:t>2014: 1041-18-491</a:t>
            </a:r>
            <a:endParaRPr lang="es-MX"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82673653"/>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938429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sz="3600" dirty="0"/>
              <a:t>Compromisos y el legado a las nuevas administraciones municipales en salud. </a:t>
            </a:r>
            <a:endParaRPr lang="es-MX" sz="3600" dirty="0"/>
          </a:p>
        </p:txBody>
      </p:sp>
      <p:sp>
        <p:nvSpPr>
          <p:cNvPr id="3" name="Content Placeholder 2"/>
          <p:cNvSpPr>
            <a:spLocks noGrp="1"/>
          </p:cNvSpPr>
          <p:nvPr>
            <p:ph idx="1"/>
          </p:nvPr>
        </p:nvSpPr>
        <p:spPr>
          <a:xfrm>
            <a:off x="304800" y="1600200"/>
            <a:ext cx="8382000" cy="4525963"/>
          </a:xfrm>
        </p:spPr>
        <p:txBody>
          <a:bodyPr>
            <a:normAutofit fontScale="70000" lnSpcReduction="20000"/>
          </a:bodyPr>
          <a:lstStyle/>
          <a:p>
            <a:r>
              <a:rPr lang="es-MX" dirty="0" smtClean="0"/>
              <a:t>Objetivos claros</a:t>
            </a:r>
            <a:r>
              <a:rPr lang="es-MX" dirty="0"/>
              <a:t> </a:t>
            </a:r>
            <a:r>
              <a:rPr lang="es-MX" dirty="0" smtClean="0"/>
              <a:t>y </a:t>
            </a:r>
            <a:r>
              <a:rPr lang="es-MX" dirty="0"/>
              <a:t>r</a:t>
            </a:r>
            <a:r>
              <a:rPr lang="es-MX" dirty="0" smtClean="0"/>
              <a:t>ealistas.</a:t>
            </a:r>
          </a:p>
          <a:p>
            <a:r>
              <a:rPr lang="es-MX" dirty="0"/>
              <a:t>Adecuar proyectos a la </a:t>
            </a:r>
            <a:r>
              <a:rPr lang="es-MX" dirty="0" smtClean="0"/>
              <a:t>comunidad, ser incluyentes y transparentes.</a:t>
            </a:r>
          </a:p>
          <a:p>
            <a:r>
              <a:rPr lang="es-MX" dirty="0" smtClean="0"/>
              <a:t>Comunicación asertiva.</a:t>
            </a:r>
          </a:p>
          <a:p>
            <a:r>
              <a:rPr lang="es-MX" dirty="0" smtClean="0"/>
              <a:t>Trabajo en equipo</a:t>
            </a:r>
            <a:r>
              <a:rPr lang="es-MX" dirty="0"/>
              <a:t>. Transversales  y multisectoriales</a:t>
            </a:r>
            <a:r>
              <a:rPr lang="es-MX" dirty="0" smtClean="0"/>
              <a:t>. Horizontalidad.</a:t>
            </a:r>
          </a:p>
          <a:p>
            <a:pPr lvl="1"/>
            <a:r>
              <a:rPr lang="es-MX" dirty="0" smtClean="0"/>
              <a:t>Uso de recursos compartidos. Metas comunes. </a:t>
            </a:r>
          </a:p>
          <a:p>
            <a:r>
              <a:rPr lang="es-MX" dirty="0" smtClean="0"/>
              <a:t>Fortalecimiento del Municipio. Corresponsabilidad. </a:t>
            </a:r>
          </a:p>
          <a:p>
            <a:pPr lvl="1"/>
            <a:r>
              <a:rPr lang="es-MX" dirty="0" smtClean="0"/>
              <a:t>Aumento de la participación social.</a:t>
            </a:r>
          </a:p>
          <a:p>
            <a:pPr lvl="1"/>
            <a:r>
              <a:rPr lang="es-MX" dirty="0" smtClean="0"/>
              <a:t>Formación de líderes con empoderamiento de la comunidad.</a:t>
            </a:r>
          </a:p>
          <a:p>
            <a:r>
              <a:rPr lang="es-MX" dirty="0" smtClean="0"/>
              <a:t>Dejar reglamentado, desde lo local. Promover iniciativas y reformas.</a:t>
            </a:r>
          </a:p>
          <a:p>
            <a:r>
              <a:rPr lang="es-MX" dirty="0" smtClean="0"/>
              <a:t>Investigación, Registro de datos.</a:t>
            </a:r>
          </a:p>
          <a:p>
            <a:r>
              <a:rPr lang="es-MX" dirty="0" smtClean="0"/>
              <a:t>Instalación el </a:t>
            </a:r>
            <a:r>
              <a:rPr lang="es-MX" dirty="0"/>
              <a:t>Observatorio Municipal de </a:t>
            </a:r>
            <a:r>
              <a:rPr lang="es-MX" dirty="0" smtClean="0"/>
              <a:t>Lesiones.</a:t>
            </a:r>
          </a:p>
          <a:p>
            <a:r>
              <a:rPr lang="es-MX" dirty="0" smtClean="0"/>
              <a:t>Instalación de un Comité </a:t>
            </a:r>
            <a:r>
              <a:rPr lang="es-MX" dirty="0"/>
              <a:t>Municipal de Vigilancia Epidemiológica</a:t>
            </a:r>
            <a:r>
              <a:rPr lang="es-MX" dirty="0" smtClean="0"/>
              <a:t>.</a:t>
            </a:r>
          </a:p>
          <a:p>
            <a:r>
              <a:rPr lang="es-MX" dirty="0" smtClean="0"/>
              <a:t>Salud es más que Médicos, Hospitales y Medicinas. </a:t>
            </a:r>
          </a:p>
          <a:p>
            <a:endParaRPr lang="es-MX" dirty="0" smtClean="0"/>
          </a:p>
          <a:p>
            <a:endParaRPr lang="es-MX" dirty="0"/>
          </a:p>
        </p:txBody>
      </p:sp>
    </p:spTree>
    <p:extLst>
      <p:ext uri="{BB962C8B-B14F-4D97-AF65-F5344CB8AC3E}">
        <p14:creationId xmlns:p14="http://schemas.microsoft.com/office/powerpoint/2010/main" val="4852603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sz="3600" dirty="0"/>
              <a:t>Estrategia utilizada para la coordinación y vinculación Jurisdicción-Municipio. </a:t>
            </a:r>
            <a:r>
              <a:rPr lang="es-MX" sz="3600" dirty="0">
                <a:latin typeface="Angsana New"/>
                <a:cs typeface="Angsana New"/>
              </a:rPr>
              <a:t>¹</a:t>
            </a:r>
            <a:endParaRPr lang="es-MX" sz="3600" dirty="0"/>
          </a:p>
        </p:txBody>
      </p:sp>
      <p:sp>
        <p:nvSpPr>
          <p:cNvPr id="3" name="Content Placeholder 2"/>
          <p:cNvSpPr>
            <a:spLocks noGrp="1"/>
          </p:cNvSpPr>
          <p:nvPr>
            <p:ph idx="1"/>
          </p:nvPr>
        </p:nvSpPr>
        <p:spPr/>
        <p:txBody>
          <a:bodyPr/>
          <a:lstStyle/>
          <a:p>
            <a:r>
              <a:rPr lang="es-MX" dirty="0" smtClean="0"/>
              <a:t>Interés y conocimiento.</a:t>
            </a:r>
          </a:p>
          <a:p>
            <a:r>
              <a:rPr lang="es-MX" dirty="0" smtClean="0"/>
              <a:t>Enlaces Federales y Estatales.</a:t>
            </a:r>
          </a:p>
          <a:p>
            <a:r>
              <a:rPr lang="es-MX" dirty="0" smtClean="0"/>
              <a:t>Capacitación.</a:t>
            </a:r>
          </a:p>
          <a:p>
            <a:r>
              <a:rPr lang="es-MX" dirty="0" smtClean="0"/>
              <a:t>Facilitador.</a:t>
            </a:r>
          </a:p>
          <a:p>
            <a:r>
              <a:rPr lang="es-MX" dirty="0" smtClean="0"/>
              <a:t>Integrador.</a:t>
            </a:r>
            <a:endParaRPr lang="es-MX" dirty="0"/>
          </a:p>
        </p:txBody>
      </p:sp>
    </p:spTree>
    <p:extLst>
      <p:ext uri="{BB962C8B-B14F-4D97-AF65-F5344CB8AC3E}">
        <p14:creationId xmlns:p14="http://schemas.microsoft.com/office/powerpoint/2010/main" val="16010671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extBox 1"/>
          <p:cNvSpPr txBox="1"/>
          <p:nvPr/>
        </p:nvSpPr>
        <p:spPr>
          <a:xfrm>
            <a:off x="1676400" y="4267200"/>
            <a:ext cx="5867400" cy="1138773"/>
          </a:xfrm>
          <a:prstGeom prst="rect">
            <a:avLst/>
          </a:prstGeom>
          <a:noFill/>
        </p:spPr>
        <p:txBody>
          <a:bodyPr wrap="square" rtlCol="0">
            <a:spAutoFit/>
          </a:bodyPr>
          <a:lstStyle/>
          <a:p>
            <a:pPr algn="ctr"/>
            <a:r>
              <a:rPr lang="es-MX" sz="3200" dirty="0" smtClean="0"/>
              <a:t>Dr. Abel Sánchez Cervantes.</a:t>
            </a:r>
          </a:p>
          <a:p>
            <a:pPr algn="ctr"/>
            <a:r>
              <a:rPr lang="es-MX" dirty="0" smtClean="0"/>
              <a:t>Celular 653849-6391</a:t>
            </a:r>
          </a:p>
          <a:p>
            <a:pPr algn="ctr"/>
            <a:r>
              <a:rPr lang="es-MX" dirty="0" smtClean="0"/>
              <a:t>Email abelhsm@gmail.com</a:t>
            </a:r>
          </a:p>
        </p:txBody>
      </p:sp>
    </p:spTree>
    <p:extLst>
      <p:ext uri="{BB962C8B-B14F-4D97-AF65-F5344CB8AC3E}">
        <p14:creationId xmlns:p14="http://schemas.microsoft.com/office/powerpoint/2010/main" val="2057127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MX"/>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1999" y="3428999"/>
            <a:ext cx="4572001" cy="3429001"/>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54" y="3439391"/>
            <a:ext cx="4558145" cy="3418609"/>
          </a:xfrm>
          <a:prstGeom prst="rect">
            <a:avLst/>
          </a:prstGeom>
        </p:spPr>
      </p:pic>
      <p:pic>
        <p:nvPicPr>
          <p:cNvPr id="3" name="2 Imagen"/>
          <p:cNvPicPr>
            <a:picLocks noChangeAspect="1"/>
          </p:cNvPicPr>
          <p:nvPr/>
        </p:nvPicPr>
        <p:blipFill rotWithShape="1">
          <a:blip r:embed="rId4" cstate="print">
            <a:extLst>
              <a:ext uri="{28A0092B-C50C-407E-A947-70E740481C1C}">
                <a14:useLocalDpi xmlns:a14="http://schemas.microsoft.com/office/drawing/2010/main" val="0"/>
              </a:ext>
            </a:extLst>
          </a:blip>
          <a:srcRect l="4342" r="10177"/>
          <a:stretch/>
        </p:blipFill>
        <p:spPr>
          <a:xfrm>
            <a:off x="207817" y="275106"/>
            <a:ext cx="4364182" cy="3164285"/>
          </a:xfrm>
          <a:prstGeom prst="rect">
            <a:avLst/>
          </a:prstGeom>
        </p:spPr>
      </p:pic>
      <p:pic>
        <p:nvPicPr>
          <p:cNvPr id="6" name="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8200" y="282033"/>
            <a:ext cx="4343400" cy="3257550"/>
          </a:xfrm>
          <a:prstGeom prst="rect">
            <a:avLst/>
          </a:prstGeom>
        </p:spPr>
      </p:pic>
    </p:spTree>
    <p:extLst>
      <p:ext uri="{BB962C8B-B14F-4D97-AF65-F5344CB8AC3E}">
        <p14:creationId xmlns:p14="http://schemas.microsoft.com/office/powerpoint/2010/main" val="24239189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smtClean="0"/>
              <a:t>ACTIVIDADES</a:t>
            </a:r>
            <a:endParaRPr lang="es-MX" dirty="0"/>
          </a:p>
        </p:txBody>
      </p:sp>
      <p:sp>
        <p:nvSpPr>
          <p:cNvPr id="3" name="Content Placeholder 2"/>
          <p:cNvSpPr>
            <a:spLocks noGrp="1"/>
          </p:cNvSpPr>
          <p:nvPr>
            <p:ph idx="1"/>
          </p:nvPr>
        </p:nvSpPr>
        <p:spPr/>
        <p:txBody>
          <a:bodyPr>
            <a:normAutofit fontScale="70000" lnSpcReduction="20000"/>
          </a:bodyPr>
          <a:lstStyle/>
          <a:p>
            <a:r>
              <a:rPr lang="es-MX" dirty="0"/>
              <a:t>Integrarse a la Red Sonorense de Municipios por la Salud y </a:t>
            </a:r>
            <a:r>
              <a:rPr lang="es-MX" dirty="0" smtClean="0"/>
              <a:t>la </a:t>
            </a:r>
            <a:r>
              <a:rPr lang="es-MX" dirty="0"/>
              <a:t>Red Mexicana</a:t>
            </a:r>
            <a:r>
              <a:rPr lang="es-MX" dirty="0" smtClean="0"/>
              <a:t>.</a:t>
            </a:r>
          </a:p>
          <a:p>
            <a:r>
              <a:rPr lang="es-MX" dirty="0"/>
              <a:t>Formar el Comité Municipal de Salud.</a:t>
            </a:r>
          </a:p>
          <a:p>
            <a:r>
              <a:rPr lang="es-MX" dirty="0"/>
              <a:t>Realizar el taller Intersectorial.</a:t>
            </a:r>
          </a:p>
          <a:p>
            <a:r>
              <a:rPr lang="es-MX" dirty="0" smtClean="0"/>
              <a:t>Contacto con el Nivel Estatal y Federal.</a:t>
            </a:r>
          </a:p>
          <a:p>
            <a:r>
              <a:rPr lang="es-MX" dirty="0" smtClean="0"/>
              <a:t>Asistencia  a las Reuniones Estatales.</a:t>
            </a:r>
          </a:p>
          <a:p>
            <a:r>
              <a:rPr lang="es-MX" dirty="0" smtClean="0"/>
              <a:t>Asistencia a la Reunión Regional en Guadalajara.</a:t>
            </a:r>
          </a:p>
          <a:p>
            <a:r>
              <a:rPr lang="es-MX" dirty="0" smtClean="0"/>
              <a:t>Gestión del taller de Formación de Agentes, Procuradores y Procuradoras de Salud.</a:t>
            </a:r>
          </a:p>
          <a:p>
            <a:pPr lvl="1"/>
            <a:r>
              <a:rPr lang="es-MX" dirty="0" smtClean="0"/>
              <a:t>Firma del Convenio de Seguridad Vial.</a:t>
            </a:r>
          </a:p>
          <a:p>
            <a:pPr lvl="1"/>
            <a:r>
              <a:rPr lang="es-MX" dirty="0" smtClean="0"/>
              <a:t>Taller de IMESEVI</a:t>
            </a:r>
          </a:p>
          <a:p>
            <a:pPr lvl="1"/>
            <a:r>
              <a:rPr lang="es-MX" dirty="0" smtClean="0"/>
              <a:t>Taller de Alcoholimetría.</a:t>
            </a:r>
          </a:p>
          <a:p>
            <a:pPr lvl="1"/>
            <a:r>
              <a:rPr lang="es-MX" dirty="0" smtClean="0"/>
              <a:t>Taller de Soporte Vital Básico y Primeros Respondientes.</a:t>
            </a:r>
          </a:p>
          <a:p>
            <a:pPr lvl="1"/>
            <a:r>
              <a:rPr lang="es-MX" dirty="0" smtClean="0"/>
              <a:t>Observatorio Municipal de Lesiones.</a:t>
            </a:r>
          </a:p>
          <a:p>
            <a:endParaRPr lang="es-MX" dirty="0"/>
          </a:p>
        </p:txBody>
      </p:sp>
    </p:spTree>
    <p:extLst>
      <p:ext uri="{BB962C8B-B14F-4D97-AF65-F5344CB8AC3E}">
        <p14:creationId xmlns:p14="http://schemas.microsoft.com/office/powerpoint/2010/main" val="6069595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MX" sz="2400" dirty="0" smtClean="0"/>
              <a:t>Acciones plasmadas en el Plan de Desarrollo Municipal y su </a:t>
            </a:r>
            <a:r>
              <a:rPr lang="es-MX" sz="2400" dirty="0" err="1" smtClean="0"/>
              <a:t>transversalización</a:t>
            </a:r>
            <a:r>
              <a:rPr lang="es-MX" sz="2400" dirty="0" smtClean="0"/>
              <a:t> con el Programa de Entornos y Comunidades Saludables de Promoción de la Salud </a:t>
            </a:r>
            <a:r>
              <a:rPr lang="es-MX" sz="2400" dirty="0" smtClean="0">
                <a:latin typeface="AngsanaUPC"/>
                <a:cs typeface="AngsanaUPC"/>
              </a:rPr>
              <a:t>²</a:t>
            </a:r>
            <a:endParaRPr lang="es-MX" sz="2400" dirty="0"/>
          </a:p>
        </p:txBody>
      </p:sp>
      <p:sp>
        <p:nvSpPr>
          <p:cNvPr id="5" name="Text Placeholder 4"/>
          <p:cNvSpPr>
            <a:spLocks noGrp="1"/>
          </p:cNvSpPr>
          <p:nvPr>
            <p:ph type="body" idx="1"/>
          </p:nvPr>
        </p:nvSpPr>
        <p:spPr>
          <a:xfrm>
            <a:off x="457200" y="1535113"/>
            <a:ext cx="4040188" cy="369887"/>
          </a:xfrm>
        </p:spPr>
        <p:txBody>
          <a:bodyPr>
            <a:normAutofit fontScale="92500" lnSpcReduction="20000"/>
          </a:bodyPr>
          <a:lstStyle/>
          <a:p>
            <a:pPr algn="ctr"/>
            <a:r>
              <a:rPr lang="es-MX" dirty="0" smtClean="0"/>
              <a:t>Visión</a:t>
            </a:r>
            <a:endParaRPr lang="es-MX" dirty="0"/>
          </a:p>
        </p:txBody>
      </p:sp>
      <p:sp>
        <p:nvSpPr>
          <p:cNvPr id="3" name="2 Marcador de contenido"/>
          <p:cNvSpPr>
            <a:spLocks noGrp="1"/>
          </p:cNvSpPr>
          <p:nvPr>
            <p:ph sz="half" idx="2"/>
          </p:nvPr>
        </p:nvSpPr>
        <p:spPr/>
        <p:txBody>
          <a:bodyPr>
            <a:normAutofit fontScale="70000" lnSpcReduction="20000"/>
          </a:bodyPr>
          <a:lstStyle/>
          <a:p>
            <a:r>
              <a:rPr lang="es-ES" dirty="0"/>
              <a:t>Transformar y modernizar San Luis Río Colorado en todos los sectores, emprendiendo acciones de gran trascendencia, que permitan corregir y mejorar las fallas existentes, cuidando de la integridad y el patrimonio de los habitantes del municipio.  </a:t>
            </a:r>
          </a:p>
          <a:p>
            <a:r>
              <a:rPr lang="es-ES" dirty="0"/>
              <a:t>Consolidar el orgullo y el liderazgo como </a:t>
            </a:r>
            <a:r>
              <a:rPr lang="es-ES" dirty="0" err="1"/>
              <a:t>Sanluisinos</a:t>
            </a:r>
            <a:r>
              <a:rPr lang="es-ES" dirty="0"/>
              <a:t> y atender las necesidades ciudadanas del Municipio  en materia de seguridad, servicios públicos, salud, educación, empleo y apoyo a grupos vulnerables, con una visión honesta y cercana a la gente, que promueva en todo momento el trabajo coordinado con el gobierno Federal y Estatal y la participación ciudadana. </a:t>
            </a:r>
            <a:endParaRPr lang="es-MX" dirty="0"/>
          </a:p>
        </p:txBody>
      </p:sp>
      <p:sp>
        <p:nvSpPr>
          <p:cNvPr id="6" name="Text Placeholder 5"/>
          <p:cNvSpPr>
            <a:spLocks noGrp="1"/>
          </p:cNvSpPr>
          <p:nvPr>
            <p:ph type="body" sz="quarter" idx="3"/>
          </p:nvPr>
        </p:nvSpPr>
        <p:spPr>
          <a:xfrm>
            <a:off x="4645025" y="1535113"/>
            <a:ext cx="4041775" cy="446087"/>
          </a:xfrm>
        </p:spPr>
        <p:txBody>
          <a:bodyPr>
            <a:normAutofit lnSpcReduction="10000"/>
          </a:bodyPr>
          <a:lstStyle/>
          <a:p>
            <a:pPr algn="ctr"/>
            <a:r>
              <a:rPr lang="es-MX" dirty="0" smtClean="0"/>
              <a:t>DSS</a:t>
            </a:r>
            <a:endParaRPr lang="es-MX" dirty="0"/>
          </a:p>
        </p:txBody>
      </p:sp>
      <p:sp>
        <p:nvSpPr>
          <p:cNvPr id="4" name="Content Placeholder 3"/>
          <p:cNvSpPr>
            <a:spLocks noGrp="1"/>
          </p:cNvSpPr>
          <p:nvPr>
            <p:ph sz="quarter" idx="4"/>
          </p:nvPr>
        </p:nvSpPr>
        <p:spPr/>
        <p:txBody>
          <a:bodyPr>
            <a:normAutofit lnSpcReduction="10000"/>
          </a:bodyPr>
          <a:lstStyle/>
          <a:p>
            <a:r>
              <a:rPr lang="es-MX" sz="1600" dirty="0" smtClean="0"/>
              <a:t>Pavimentación, Rehabilitación, Guarniciones. 544.5 millones.</a:t>
            </a:r>
          </a:p>
          <a:p>
            <a:r>
              <a:rPr lang="es-MX" sz="1600" dirty="0" smtClean="0"/>
              <a:t>Banquetas 9.78</a:t>
            </a:r>
          </a:p>
          <a:p>
            <a:r>
              <a:rPr lang="es-MX" sz="1600" dirty="0" smtClean="0"/>
              <a:t>Deporte: 58.1</a:t>
            </a:r>
          </a:p>
          <a:p>
            <a:r>
              <a:rPr lang="es-ES" sz="1600" dirty="0"/>
              <a:t>PREVENCIÓN SOCIAL DEL DELITO CON PARTICIPACIÓN </a:t>
            </a:r>
            <a:r>
              <a:rPr lang="es-ES" sz="1600" dirty="0" smtClean="0"/>
              <a:t>CIUDADANA 11.32</a:t>
            </a:r>
          </a:p>
          <a:p>
            <a:r>
              <a:rPr lang="es-ES" sz="1600" dirty="0" smtClean="0"/>
              <a:t>Alumbrado Público 17.9</a:t>
            </a:r>
          </a:p>
          <a:p>
            <a:r>
              <a:rPr lang="es-ES" sz="1600" dirty="0" smtClean="0"/>
              <a:t>Electrificación 10.1</a:t>
            </a:r>
          </a:p>
          <a:p>
            <a:r>
              <a:rPr lang="es-ES" sz="1600" dirty="0" smtClean="0"/>
              <a:t>Vialidades 5.2</a:t>
            </a:r>
          </a:p>
          <a:p>
            <a:r>
              <a:rPr lang="es-ES" sz="1600" dirty="0" smtClean="0"/>
              <a:t>Maquinaria y equipo: 22.01, recolectores, camiones de volteo, barredora, etc..</a:t>
            </a:r>
          </a:p>
          <a:p>
            <a:r>
              <a:rPr lang="es-ES" sz="1600" dirty="0" smtClean="0"/>
              <a:t>Mejoramiento de vivienda 36.2</a:t>
            </a:r>
          </a:p>
          <a:p>
            <a:r>
              <a:rPr lang="es-ES" sz="1600" dirty="0" smtClean="0"/>
              <a:t>OOMAPAS 29.1</a:t>
            </a:r>
          </a:p>
          <a:p>
            <a:r>
              <a:rPr lang="es-ES" sz="1600" dirty="0" smtClean="0"/>
              <a:t>CECOP 2.21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smtClean="0"/>
              <a:t>Evidencias</a:t>
            </a:r>
            <a:endParaRPr lang="es-MX" dirty="0"/>
          </a:p>
        </p:txBody>
      </p:sp>
      <p:sp>
        <p:nvSpPr>
          <p:cNvPr id="3" name="Text Placeholder 2"/>
          <p:cNvSpPr>
            <a:spLocks noGrp="1"/>
          </p:cNvSpPr>
          <p:nvPr>
            <p:ph type="body" idx="1"/>
          </p:nvPr>
        </p:nvSpPr>
        <p:spPr/>
        <p:txBody>
          <a:bodyPr/>
          <a:lstStyle/>
          <a:p>
            <a:pPr algn="ctr"/>
            <a:r>
              <a:rPr lang="es-MX" dirty="0" smtClean="0"/>
              <a:t>Vista anterior</a:t>
            </a:r>
            <a:endParaRPr lang="es-MX" dirty="0"/>
          </a:p>
        </p:txBody>
      </p:sp>
      <p:sp>
        <p:nvSpPr>
          <p:cNvPr id="5" name="Text Placeholder 4"/>
          <p:cNvSpPr>
            <a:spLocks noGrp="1"/>
          </p:cNvSpPr>
          <p:nvPr>
            <p:ph type="body" sz="quarter" idx="3"/>
          </p:nvPr>
        </p:nvSpPr>
        <p:spPr/>
        <p:txBody>
          <a:bodyPr/>
          <a:lstStyle/>
          <a:p>
            <a:pPr algn="ctr"/>
            <a:r>
              <a:rPr lang="es-MX" dirty="0" smtClean="0"/>
              <a:t>Vista actual</a:t>
            </a:r>
            <a:endParaRPr lang="es-MX" dirty="0"/>
          </a:p>
        </p:txBody>
      </p:sp>
      <p:pic>
        <p:nvPicPr>
          <p:cNvPr id="31746" name="Picture 2" descr="C:\Users\Dr Abel\Documents\Sinaloa 2015\52_00992.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014216"/>
            <a:ext cx="4040188" cy="2272605"/>
          </a:xfrm>
          <a:prstGeom prst="rect">
            <a:avLst/>
          </a:prstGeom>
          <a:noFill/>
          <a:extLst>
            <a:ext uri="{909E8E84-426E-40DD-AFC4-6F175D3DCCD1}">
              <a14:hiddenFill xmlns:a14="http://schemas.microsoft.com/office/drawing/2010/main">
                <a:solidFill>
                  <a:srgbClr val="FFFFFF"/>
                </a:solidFill>
              </a14:hiddenFill>
            </a:ext>
          </a:extLst>
        </p:spPr>
      </p:pic>
      <p:pic>
        <p:nvPicPr>
          <p:cNvPr id="31747" name="Picture 3" descr="C:\Users\Dr Abel\Documents\Sinaloa 2015\12_01044.jpg"/>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4645025" y="3013770"/>
            <a:ext cx="4041775" cy="2273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4641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948</TotalTime>
  <Words>1779</Words>
  <Application>Microsoft Office PowerPoint</Application>
  <PresentationFormat>On-screen Show (4:3)</PresentationFormat>
  <Paragraphs>267</Paragraphs>
  <Slides>50</Slides>
  <Notes>4</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50</vt:i4>
      </vt:variant>
    </vt:vector>
  </HeadingPairs>
  <TitlesOfParts>
    <vt:vector size="53" baseType="lpstr">
      <vt:lpstr>Office Theme</vt:lpstr>
      <vt:lpstr>Microsoft Excel 97-2003 Worksheet</vt:lpstr>
      <vt:lpstr>Worksheet</vt:lpstr>
      <vt:lpstr>PowerPoint Presentation</vt:lpstr>
      <vt:lpstr>“La Vinculación Jurisdicción-Municipio para lograr Municipios, Comunidades y Entornos Saludables”</vt:lpstr>
      <vt:lpstr>PowerPoint Presentation</vt:lpstr>
      <vt:lpstr>ORIGEN DEL PROYECTO</vt:lpstr>
      <vt:lpstr>Estrategia utilizada para la coordinación y vinculación Jurisdicción-Municipio. ¹</vt:lpstr>
      <vt:lpstr>PowerPoint Presentation</vt:lpstr>
      <vt:lpstr>ACTIVIDADES</vt:lpstr>
      <vt:lpstr>Acciones plasmadas en el Plan de Desarrollo Municipal y su transversalización con el Programa de Entornos y Comunidades Saludables de Promoción de la Salud ²</vt:lpstr>
      <vt:lpstr>Evidencias</vt:lpstr>
      <vt:lpstr>Evidencias</vt:lpstr>
      <vt:lpstr>Evidencias</vt:lpstr>
      <vt:lpstr>Evidencias</vt:lpstr>
      <vt:lpstr>Evidencias</vt:lpstr>
      <vt:lpstr>Evidencias</vt:lpstr>
      <vt:lpstr>Evidencias</vt:lpstr>
      <vt:lpstr>Papel de la comunidad en el desarrollo de las Estrategias del Programa de Entornos y Comunidades Saludables. ³</vt:lpstr>
      <vt:lpstr>Productos obtenidos. 4.</vt:lpstr>
      <vt:lpstr>Resultados </vt:lpstr>
      <vt:lpstr>Resultados</vt:lpstr>
      <vt:lpstr>CONOCE TUS NÚMEROS, MIDE TU PRESIÓN ARTERIAL, CUIDA TU CORAZÓN</vt:lpstr>
      <vt:lpstr>CONOCE TUS NÚMEROS, MIDE TU PRESIÓN ARTERIAL, CUIDA TU CORAZÓN</vt:lpstr>
      <vt:lpstr>10,000 pasos…. es el Primer Paso.</vt:lpstr>
      <vt:lpstr>Paseos Ciclistas por la Salud.</vt:lpstr>
      <vt:lpstr>Testimonios</vt:lpstr>
      <vt:lpstr>Testimonios</vt:lpstr>
      <vt:lpstr>Testimonios</vt:lpstr>
      <vt:lpstr>Testimonios</vt:lpstr>
      <vt:lpstr>Menos Kilos…… Menos Pesos…</vt:lpstr>
      <vt:lpstr>Participantes</vt:lpstr>
      <vt:lpstr>PowerPoint Presentation</vt:lpstr>
      <vt:lpstr>Por Sexo e IMC</vt:lpstr>
      <vt:lpstr>IMC</vt:lpstr>
      <vt:lpstr>Enfermedades</vt:lpstr>
      <vt:lpstr>En relación con los que perdieron peso</vt:lpstr>
      <vt:lpstr>En relación al peso, asesoría y actividad física.</vt:lpstr>
      <vt:lpstr>Por si las Dudas……Mejor Estar Seguro.</vt:lpstr>
      <vt:lpstr>Gánale al Suicidio….Recupera Tu Vida.</vt:lpstr>
      <vt:lpstr>Comparativa X Edad 2014-2015</vt:lpstr>
      <vt:lpstr>Comparativa de Género</vt:lpstr>
      <vt:lpstr>PowerPoint Presentation</vt:lpstr>
      <vt:lpstr>Causa</vt:lpstr>
      <vt:lpstr>RASGO DE PERSONALIDAD MAS CARACTERÍSTICO</vt:lpstr>
      <vt:lpstr>Hallazgos</vt:lpstr>
      <vt:lpstr>Hallazgos</vt:lpstr>
      <vt:lpstr>Yo Limpio San Luis y Evito Enfermedades</vt:lpstr>
      <vt:lpstr>Sanluisino: Sé un Tutor Responsable</vt:lpstr>
      <vt:lpstr>Prevención de accidentes.</vt:lpstr>
      <vt:lpstr>2014: 1041-18-491</vt:lpstr>
      <vt:lpstr>Compromisos y el legado a las nuevas administraciones municipales en salud.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Abel</dc:creator>
  <cp:lastModifiedBy>Dr Abel</cp:lastModifiedBy>
  <cp:revision>109</cp:revision>
  <dcterms:created xsi:type="dcterms:W3CDTF">2013-11-27T02:52:46Z</dcterms:created>
  <dcterms:modified xsi:type="dcterms:W3CDTF">2015-08-28T15:48:00Z</dcterms:modified>
</cp:coreProperties>
</file>